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86"/>
  </p:notesMasterIdLst>
  <p:handoutMasterIdLst>
    <p:handoutMasterId r:id="rId87"/>
  </p:handoutMasterIdLst>
  <p:sldIdLst>
    <p:sldId id="695" r:id="rId5"/>
    <p:sldId id="838" r:id="rId6"/>
    <p:sldId id="762" r:id="rId7"/>
    <p:sldId id="659" r:id="rId8"/>
    <p:sldId id="839" r:id="rId9"/>
    <p:sldId id="654" r:id="rId10"/>
    <p:sldId id="655" r:id="rId11"/>
    <p:sldId id="663" r:id="rId12"/>
    <p:sldId id="840" r:id="rId13"/>
    <p:sldId id="686" r:id="rId14"/>
    <p:sldId id="687" r:id="rId15"/>
    <p:sldId id="701" r:id="rId16"/>
    <p:sldId id="841" r:id="rId17"/>
    <p:sldId id="694" r:id="rId18"/>
    <p:sldId id="700" r:id="rId19"/>
    <p:sldId id="842" r:id="rId20"/>
    <p:sldId id="696" r:id="rId21"/>
    <p:sldId id="702" r:id="rId22"/>
    <p:sldId id="752" r:id="rId23"/>
    <p:sldId id="697" r:id="rId24"/>
    <p:sldId id="703" r:id="rId25"/>
    <p:sldId id="843" r:id="rId26"/>
    <p:sldId id="704" r:id="rId27"/>
    <p:sldId id="684" r:id="rId28"/>
    <p:sldId id="699" r:id="rId29"/>
    <p:sldId id="705" r:id="rId30"/>
    <p:sldId id="706" r:id="rId31"/>
    <p:sldId id="844" r:id="rId32"/>
    <p:sldId id="656" r:id="rId33"/>
    <p:sldId id="708" r:id="rId34"/>
    <p:sldId id="732" r:id="rId35"/>
    <p:sldId id="845" r:id="rId36"/>
    <p:sldId id="707" r:id="rId37"/>
    <p:sldId id="657" r:id="rId38"/>
    <p:sldId id="661" r:id="rId39"/>
    <p:sldId id="658" r:id="rId40"/>
    <p:sldId id="846" r:id="rId41"/>
    <p:sldId id="667" r:id="rId42"/>
    <p:sldId id="710" r:id="rId43"/>
    <p:sldId id="711" r:id="rId44"/>
    <p:sldId id="677" r:id="rId45"/>
    <p:sldId id="678" r:id="rId46"/>
    <p:sldId id="679" r:id="rId47"/>
    <p:sldId id="733" r:id="rId48"/>
    <p:sldId id="709" r:id="rId49"/>
    <p:sldId id="713" r:id="rId50"/>
    <p:sldId id="714" r:id="rId51"/>
    <p:sldId id="672" r:id="rId52"/>
    <p:sldId id="673" r:id="rId53"/>
    <p:sldId id="674" r:id="rId54"/>
    <p:sldId id="675" r:id="rId55"/>
    <p:sldId id="676" r:id="rId56"/>
    <p:sldId id="847" r:id="rId57"/>
    <p:sldId id="680" r:id="rId58"/>
    <p:sldId id="717" r:id="rId59"/>
    <p:sldId id="718" r:id="rId60"/>
    <p:sldId id="715" r:id="rId61"/>
    <p:sldId id="681" r:id="rId62"/>
    <p:sldId id="848" r:id="rId63"/>
    <p:sldId id="682" r:id="rId64"/>
    <p:sldId id="729" r:id="rId65"/>
    <p:sldId id="683" r:id="rId66"/>
    <p:sldId id="849" r:id="rId67"/>
    <p:sldId id="688" r:id="rId68"/>
    <p:sldId id="735" r:id="rId69"/>
    <p:sldId id="736" r:id="rId70"/>
    <p:sldId id="739" r:id="rId71"/>
    <p:sldId id="737" r:id="rId72"/>
    <p:sldId id="738" r:id="rId73"/>
    <p:sldId id="740" r:id="rId74"/>
    <p:sldId id="741" r:id="rId75"/>
    <p:sldId id="742" r:id="rId76"/>
    <p:sldId id="743" r:id="rId77"/>
    <p:sldId id="744" r:id="rId78"/>
    <p:sldId id="745" r:id="rId79"/>
    <p:sldId id="746" r:id="rId80"/>
    <p:sldId id="747" r:id="rId81"/>
    <p:sldId id="748" r:id="rId82"/>
    <p:sldId id="750" r:id="rId83"/>
    <p:sldId id="751" r:id="rId84"/>
    <p:sldId id="902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38"/>
            <p14:sldId id="762"/>
            <p14:sldId id="659"/>
            <p14:sldId id="839"/>
            <p14:sldId id="654"/>
            <p14:sldId id="655"/>
            <p14:sldId id="663"/>
            <p14:sldId id="840"/>
            <p14:sldId id="686"/>
            <p14:sldId id="687"/>
            <p14:sldId id="701"/>
            <p14:sldId id="841"/>
            <p14:sldId id="694"/>
            <p14:sldId id="700"/>
            <p14:sldId id="842"/>
            <p14:sldId id="696"/>
            <p14:sldId id="702"/>
            <p14:sldId id="752"/>
            <p14:sldId id="697"/>
            <p14:sldId id="703"/>
            <p14:sldId id="843"/>
            <p14:sldId id="704"/>
            <p14:sldId id="684"/>
            <p14:sldId id="699"/>
            <p14:sldId id="705"/>
            <p14:sldId id="706"/>
            <p14:sldId id="844"/>
            <p14:sldId id="656"/>
            <p14:sldId id="708"/>
            <p14:sldId id="732"/>
            <p14:sldId id="845"/>
            <p14:sldId id="707"/>
            <p14:sldId id="657"/>
            <p14:sldId id="661"/>
            <p14:sldId id="658"/>
            <p14:sldId id="846"/>
            <p14:sldId id="667"/>
            <p14:sldId id="710"/>
            <p14:sldId id="711"/>
            <p14:sldId id="677"/>
            <p14:sldId id="678"/>
            <p14:sldId id="679"/>
            <p14:sldId id="733"/>
            <p14:sldId id="709"/>
            <p14:sldId id="713"/>
            <p14:sldId id="714"/>
            <p14:sldId id="672"/>
            <p14:sldId id="673"/>
            <p14:sldId id="674"/>
            <p14:sldId id="675"/>
            <p14:sldId id="676"/>
            <p14:sldId id="847"/>
            <p14:sldId id="680"/>
            <p14:sldId id="717"/>
            <p14:sldId id="718"/>
            <p14:sldId id="715"/>
            <p14:sldId id="681"/>
            <p14:sldId id="848"/>
            <p14:sldId id="682"/>
            <p14:sldId id="729"/>
            <p14:sldId id="683"/>
            <p14:sldId id="849"/>
            <p14:sldId id="688"/>
            <p14:sldId id="735"/>
            <p14:sldId id="736"/>
            <p14:sldId id="739"/>
            <p14:sldId id="737"/>
            <p14:sldId id="738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50"/>
            <p14:sldId id="751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A6A06-6A0A-4D20-8C9E-9D92FAE0B9B6}" v="29" dt="2026-03-13T04:10:30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>
      <p:cViewPr varScale="1">
        <p:scale>
          <a:sx n="61" d="100"/>
          <a:sy n="61" d="100"/>
        </p:scale>
        <p:origin x="132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3-15T12:47:39.144" v="192" actId="1036"/>
      <pc:docMkLst>
        <pc:docMk/>
      </pc:docMkLst>
      <pc:sldChg chg="addSp delSp modSp mod">
        <pc:chgData name="Yoel Kortick" userId="167978f5-7f40-4909-85d5-d4149554ad4e" providerId="ADAL" clId="{D5FD8459-2B5C-48A5-9673-8D128202ED48}" dt="2026-03-15T12:46:28.893" v="72" actId="208"/>
        <pc:sldMkLst>
          <pc:docMk/>
          <pc:sldMk cId="2214508953" sldId="677"/>
        </pc:sldMkLst>
        <pc:spChg chg="mod">
          <ac:chgData name="Yoel Kortick" userId="167978f5-7f40-4909-85d5-d4149554ad4e" providerId="ADAL" clId="{D5FD8459-2B5C-48A5-9673-8D128202ED48}" dt="2026-03-15T12:46:24.563" v="71" actId="14100"/>
          <ac:spMkLst>
            <pc:docMk/>
            <pc:sldMk cId="2214508953" sldId="677"/>
            <ac:spMk id="7" creationId="{98125B0D-89F6-AC73-497A-F13016A21986}"/>
          </ac:spMkLst>
        </pc:spChg>
        <pc:spChg chg="mod">
          <ac:chgData name="Yoel Kortick" userId="167978f5-7f40-4909-85d5-d4149554ad4e" providerId="ADAL" clId="{D5FD8459-2B5C-48A5-9673-8D128202ED48}" dt="2026-03-15T12:46:13.546" v="69" actId="6549"/>
          <ac:spMkLst>
            <pc:docMk/>
            <pc:sldMk cId="2214508953" sldId="677"/>
            <ac:spMk id="12" creationId="{6CDC4577-2C87-13CF-6A69-7AE81C3C4E1F}"/>
          </ac:spMkLst>
        </pc:spChg>
        <pc:picChg chg="add mod ord">
          <ac:chgData name="Yoel Kortick" userId="167978f5-7f40-4909-85d5-d4149554ad4e" providerId="ADAL" clId="{D5FD8459-2B5C-48A5-9673-8D128202ED48}" dt="2026-03-15T12:46:28.893" v="72" actId="208"/>
          <ac:picMkLst>
            <pc:docMk/>
            <pc:sldMk cId="2214508953" sldId="677"/>
            <ac:picMk id="3" creationId="{C667F338-0D2A-5279-1A7F-B6E4F85CE02E}"/>
          </ac:picMkLst>
        </pc:picChg>
        <pc:picChg chg="del">
          <ac:chgData name="Yoel Kortick" userId="167978f5-7f40-4909-85d5-d4149554ad4e" providerId="ADAL" clId="{D5FD8459-2B5C-48A5-9673-8D128202ED48}" dt="2026-03-15T12:46:00.698" v="66" actId="478"/>
          <ac:picMkLst>
            <pc:docMk/>
            <pc:sldMk cId="2214508953" sldId="677"/>
            <ac:picMk id="4" creationId="{BD59277F-57C1-8871-1F8C-EFDF96BDCF2D}"/>
          </ac:picMkLst>
        </pc:picChg>
      </pc:sldChg>
      <pc:sldChg chg="addSp delSp modSp mod">
        <pc:chgData name="Yoel Kortick" userId="167978f5-7f40-4909-85d5-d4149554ad4e" providerId="ADAL" clId="{D5FD8459-2B5C-48A5-9673-8D128202ED48}" dt="2026-03-15T12:46:53.170" v="122" actId="208"/>
        <pc:sldMkLst>
          <pc:docMk/>
          <pc:sldMk cId="1260171944" sldId="678"/>
        </pc:sldMkLst>
        <pc:spChg chg="mod">
          <ac:chgData name="Yoel Kortick" userId="167978f5-7f40-4909-85d5-d4149554ad4e" providerId="ADAL" clId="{D5FD8459-2B5C-48A5-9673-8D128202ED48}" dt="2026-03-15T12:46:50.654" v="121" actId="14100"/>
          <ac:spMkLst>
            <pc:docMk/>
            <pc:sldMk cId="1260171944" sldId="678"/>
            <ac:spMk id="4" creationId="{4F798E90-E075-E41E-E6B0-679D629B03E1}"/>
          </ac:spMkLst>
        </pc:spChg>
        <pc:picChg chg="del">
          <ac:chgData name="Yoel Kortick" userId="167978f5-7f40-4909-85d5-d4149554ad4e" providerId="ADAL" clId="{D5FD8459-2B5C-48A5-9673-8D128202ED48}" dt="2026-03-15T12:46:36.068" v="73" actId="478"/>
          <ac:picMkLst>
            <pc:docMk/>
            <pc:sldMk cId="1260171944" sldId="678"/>
            <ac:picMk id="3" creationId="{30228FC4-F876-D57B-879E-5C36BC99BF32}"/>
          </ac:picMkLst>
        </pc:picChg>
        <pc:picChg chg="add mod ord">
          <ac:chgData name="Yoel Kortick" userId="167978f5-7f40-4909-85d5-d4149554ad4e" providerId="ADAL" clId="{D5FD8459-2B5C-48A5-9673-8D128202ED48}" dt="2026-03-15T12:46:53.170" v="122" actId="208"/>
          <ac:picMkLst>
            <pc:docMk/>
            <pc:sldMk cId="1260171944" sldId="678"/>
            <ac:picMk id="5" creationId="{B09B29CC-620A-DDAB-B17C-9B98BAF50A4D}"/>
          </ac:picMkLst>
        </pc:picChg>
      </pc:sldChg>
      <pc:sldChg chg="modSp add mod">
        <pc:chgData name="Yoel Kortick" userId="167978f5-7f40-4909-85d5-d4149554ad4e" providerId="ADAL" clId="{D5FD8459-2B5C-48A5-9673-8D128202ED48}" dt="2026-03-13T04:06:12.019" v="9" actId="20577"/>
        <pc:sldMkLst>
          <pc:docMk/>
          <pc:sldMk cId="3525967866" sldId="695"/>
        </pc:sldMkLst>
        <pc:spChg chg="mod">
          <ac:chgData name="Yoel Kortick" userId="167978f5-7f40-4909-85d5-d4149554ad4e" providerId="ADAL" clId="{D5FD8459-2B5C-48A5-9673-8D128202ED48}" dt="2026-03-13T04:06:12.019" v="9" actId="20577"/>
          <ac:spMkLst>
            <pc:docMk/>
            <pc:sldMk cId="3525967866" sldId="695"/>
            <ac:spMk id="2" creationId="{66703585-6643-7B67-9AED-C7BC9FEB0506}"/>
          </ac:spMkLst>
        </pc:spChg>
      </pc:sldChg>
      <pc:sldChg chg="addSp delSp modSp mod">
        <pc:chgData name="Yoel Kortick" userId="167978f5-7f40-4909-85d5-d4149554ad4e" providerId="ADAL" clId="{D5FD8459-2B5C-48A5-9673-8D128202ED48}" dt="2026-03-15T12:47:39.144" v="192" actId="1036"/>
        <pc:sldMkLst>
          <pc:docMk/>
          <pc:sldMk cId="480154049" sldId="733"/>
        </pc:sldMkLst>
        <pc:spChg chg="mod">
          <ac:chgData name="Yoel Kortick" userId="167978f5-7f40-4909-85d5-d4149554ad4e" providerId="ADAL" clId="{D5FD8459-2B5C-48A5-9673-8D128202ED48}" dt="2026-03-15T12:47:25.791" v="172" actId="1036"/>
          <ac:spMkLst>
            <pc:docMk/>
            <pc:sldMk cId="480154049" sldId="733"/>
            <ac:spMk id="4" creationId="{5208C823-5F73-1C62-0EE0-BB78FF3572D6}"/>
          </ac:spMkLst>
        </pc:spChg>
        <pc:spChg chg="mod">
          <ac:chgData name="Yoel Kortick" userId="167978f5-7f40-4909-85d5-d4149554ad4e" providerId="ADAL" clId="{D5FD8459-2B5C-48A5-9673-8D128202ED48}" dt="2026-03-15T12:47:39.144" v="192" actId="1036"/>
          <ac:spMkLst>
            <pc:docMk/>
            <pc:sldMk cId="480154049" sldId="733"/>
            <ac:spMk id="12" creationId="{B47DED3D-E96A-9F1B-B018-1B983A50ECEA}"/>
          </ac:spMkLst>
        </pc:spChg>
        <pc:picChg chg="del">
          <ac:chgData name="Yoel Kortick" userId="167978f5-7f40-4909-85d5-d4149554ad4e" providerId="ADAL" clId="{D5FD8459-2B5C-48A5-9673-8D128202ED48}" dt="2026-03-15T12:47:04.183" v="123" actId="478"/>
          <ac:picMkLst>
            <pc:docMk/>
            <pc:sldMk cId="480154049" sldId="733"/>
            <ac:picMk id="3" creationId="{DD345802-5111-9464-48E6-BB4121D357EE}"/>
          </ac:picMkLst>
        </pc:picChg>
        <pc:picChg chg="add mod ord">
          <ac:chgData name="Yoel Kortick" userId="167978f5-7f40-4909-85d5-d4149554ad4e" providerId="ADAL" clId="{D5FD8459-2B5C-48A5-9673-8D128202ED48}" dt="2026-03-15T12:47:31.429" v="178" actId="208"/>
          <ac:picMkLst>
            <pc:docMk/>
            <pc:sldMk cId="480154049" sldId="733"/>
            <ac:picMk id="7" creationId="{42B18117-45E8-68DF-F524-1A54E42C4E6D}"/>
          </ac:picMkLst>
        </pc:picChg>
      </pc:sldChg>
      <pc:sldChg chg="add">
        <pc:chgData name="Yoel Kortick" userId="167978f5-7f40-4909-85d5-d4149554ad4e" providerId="ADAL" clId="{D5FD8459-2B5C-48A5-9673-8D128202ED48}" dt="2026-03-13T04:05:24.738" v="0"/>
        <pc:sldMkLst>
          <pc:docMk/>
          <pc:sldMk cId="1471532106" sldId="762"/>
        </pc:sldMkLst>
      </pc:sldChg>
      <pc:sldChg chg="modSp add">
        <pc:chgData name="Yoel Kortick" userId="167978f5-7f40-4909-85d5-d4149554ad4e" providerId="ADAL" clId="{D5FD8459-2B5C-48A5-9673-8D128202ED48}" dt="2026-03-13T04:06:30.873" v="11"/>
        <pc:sldMkLst>
          <pc:docMk/>
          <pc:sldMk cId="678043928" sldId="838"/>
        </pc:sldMkLst>
        <pc:spChg chg="mod">
          <ac:chgData name="Yoel Kortick" userId="167978f5-7f40-4909-85d5-d4149554ad4e" providerId="ADAL" clId="{D5FD8459-2B5C-48A5-9673-8D128202ED48}" dt="2026-03-13T04:06:30.873" v="11"/>
          <ac:spMkLst>
            <pc:docMk/>
            <pc:sldMk cId="678043928" sldId="838"/>
            <ac:spMk id="5" creationId="{D89EA724-59DC-B6BB-651A-64C2DCF7B983}"/>
          </ac:spMkLst>
        </pc:spChg>
      </pc:sldChg>
      <pc:sldChg chg="addSp modSp add mod">
        <pc:chgData name="Yoel Kortick" userId="167978f5-7f40-4909-85d5-d4149554ad4e" providerId="ADAL" clId="{D5FD8459-2B5C-48A5-9673-8D128202ED48}" dt="2026-03-13T04:09:50.147" v="61" actId="255"/>
        <pc:sldMkLst>
          <pc:docMk/>
          <pc:sldMk cId="3948769053" sldId="839"/>
        </pc:sldMkLst>
        <pc:spChg chg="add mod">
          <ac:chgData name="Yoel Kortick" userId="167978f5-7f40-4909-85d5-d4149554ad4e" providerId="ADAL" clId="{D5FD8459-2B5C-48A5-9673-8D128202ED48}" dt="2026-03-13T04:09:50.147" v="61" actId="255"/>
          <ac:spMkLst>
            <pc:docMk/>
            <pc:sldMk cId="3948769053" sldId="839"/>
            <ac:spMk id="2" creationId="{46F73CA5-B18D-D2BD-2859-EC04170B220C}"/>
          </ac:spMkLst>
        </pc:spChg>
        <pc:spChg chg="mod">
          <ac:chgData name="Yoel Kortick" userId="167978f5-7f40-4909-85d5-d4149554ad4e" providerId="ADAL" clId="{D5FD8459-2B5C-48A5-9673-8D128202ED48}" dt="2026-03-13T04:09:25.507" v="55" actId="20577"/>
          <ac:spMkLst>
            <pc:docMk/>
            <pc:sldMk cId="3948769053" sldId="839"/>
            <ac:spMk id="8" creationId="{80F74278-6AE9-0C2B-CFCF-57E54D4D81F7}"/>
          </ac:spMkLst>
        </pc:spChg>
      </pc:sldChg>
      <pc:sldChg chg="modSp add mod">
        <pc:chgData name="Yoel Kortick" userId="167978f5-7f40-4909-85d5-d4149554ad4e" providerId="ADAL" clId="{D5FD8459-2B5C-48A5-9673-8D128202ED48}" dt="2026-03-13T04:09:15.655" v="52" actId="20577"/>
        <pc:sldMkLst>
          <pc:docMk/>
          <pc:sldMk cId="1224176717" sldId="840"/>
        </pc:sldMkLst>
        <pc:spChg chg="mod">
          <ac:chgData name="Yoel Kortick" userId="167978f5-7f40-4909-85d5-d4149554ad4e" providerId="ADAL" clId="{D5FD8459-2B5C-48A5-9673-8D128202ED48}" dt="2026-03-13T04:09:15.655" v="52" actId="20577"/>
          <ac:spMkLst>
            <pc:docMk/>
            <pc:sldMk cId="1224176717" sldId="840"/>
            <ac:spMk id="8" creationId="{18E16B17-CD2B-DE4D-042D-3AF6AB88E1AF}"/>
          </ac:spMkLst>
        </pc:spChg>
      </pc:sldChg>
      <pc:sldChg chg="modSp add mod">
        <pc:chgData name="Yoel Kortick" userId="167978f5-7f40-4909-85d5-d4149554ad4e" providerId="ADAL" clId="{D5FD8459-2B5C-48A5-9673-8D128202ED48}" dt="2026-03-13T04:09:06.941" v="49" actId="20577"/>
        <pc:sldMkLst>
          <pc:docMk/>
          <pc:sldMk cId="2411332942" sldId="841"/>
        </pc:sldMkLst>
        <pc:spChg chg="mod">
          <ac:chgData name="Yoel Kortick" userId="167978f5-7f40-4909-85d5-d4149554ad4e" providerId="ADAL" clId="{D5FD8459-2B5C-48A5-9673-8D128202ED48}" dt="2026-03-13T04:09:06.941" v="49" actId="20577"/>
          <ac:spMkLst>
            <pc:docMk/>
            <pc:sldMk cId="2411332942" sldId="841"/>
            <ac:spMk id="8" creationId="{BF8E76A7-1F24-7138-9F24-7330B0DF0E73}"/>
          </ac:spMkLst>
        </pc:spChg>
      </pc:sldChg>
      <pc:sldChg chg="modSp add mod">
        <pc:chgData name="Yoel Kortick" userId="167978f5-7f40-4909-85d5-d4149554ad4e" providerId="ADAL" clId="{D5FD8459-2B5C-48A5-9673-8D128202ED48}" dt="2026-03-13T04:08:57.187" v="46" actId="20577"/>
        <pc:sldMkLst>
          <pc:docMk/>
          <pc:sldMk cId="2166413247" sldId="842"/>
        </pc:sldMkLst>
        <pc:spChg chg="mod">
          <ac:chgData name="Yoel Kortick" userId="167978f5-7f40-4909-85d5-d4149554ad4e" providerId="ADAL" clId="{D5FD8459-2B5C-48A5-9673-8D128202ED48}" dt="2026-03-13T04:08:57.187" v="46" actId="20577"/>
          <ac:spMkLst>
            <pc:docMk/>
            <pc:sldMk cId="2166413247" sldId="842"/>
            <ac:spMk id="8" creationId="{1001EB58-AC20-AA37-F930-42FD9A032803}"/>
          </ac:spMkLst>
        </pc:spChg>
      </pc:sldChg>
      <pc:sldChg chg="modSp add mod">
        <pc:chgData name="Yoel Kortick" userId="167978f5-7f40-4909-85d5-d4149554ad4e" providerId="ADAL" clId="{D5FD8459-2B5C-48A5-9673-8D128202ED48}" dt="2026-03-13T04:08:47.059" v="43" actId="20577"/>
        <pc:sldMkLst>
          <pc:docMk/>
          <pc:sldMk cId="1907594731" sldId="843"/>
        </pc:sldMkLst>
        <pc:spChg chg="mod">
          <ac:chgData name="Yoel Kortick" userId="167978f5-7f40-4909-85d5-d4149554ad4e" providerId="ADAL" clId="{D5FD8459-2B5C-48A5-9673-8D128202ED48}" dt="2026-03-13T04:08:47.059" v="43" actId="20577"/>
          <ac:spMkLst>
            <pc:docMk/>
            <pc:sldMk cId="1907594731" sldId="843"/>
            <ac:spMk id="8" creationId="{7E4AF62A-582F-7CA6-5512-5AD7D313F66D}"/>
          </ac:spMkLst>
        </pc:spChg>
      </pc:sldChg>
      <pc:sldChg chg="modSp add mod">
        <pc:chgData name="Yoel Kortick" userId="167978f5-7f40-4909-85d5-d4149554ad4e" providerId="ADAL" clId="{D5FD8459-2B5C-48A5-9673-8D128202ED48}" dt="2026-03-13T04:08:36.729" v="40" actId="20577"/>
        <pc:sldMkLst>
          <pc:docMk/>
          <pc:sldMk cId="1272420428" sldId="844"/>
        </pc:sldMkLst>
        <pc:spChg chg="mod">
          <ac:chgData name="Yoel Kortick" userId="167978f5-7f40-4909-85d5-d4149554ad4e" providerId="ADAL" clId="{D5FD8459-2B5C-48A5-9673-8D128202ED48}" dt="2026-03-13T04:08:36.729" v="40" actId="20577"/>
          <ac:spMkLst>
            <pc:docMk/>
            <pc:sldMk cId="1272420428" sldId="844"/>
            <ac:spMk id="8" creationId="{6EDDCA9B-B329-74AD-42E2-0D10FB67DCEF}"/>
          </ac:spMkLst>
        </pc:spChg>
      </pc:sldChg>
      <pc:sldChg chg="modSp add mod">
        <pc:chgData name="Yoel Kortick" userId="167978f5-7f40-4909-85d5-d4149554ad4e" providerId="ADAL" clId="{D5FD8459-2B5C-48A5-9673-8D128202ED48}" dt="2026-03-13T04:08:26.546" v="37" actId="20577"/>
        <pc:sldMkLst>
          <pc:docMk/>
          <pc:sldMk cId="2751965068" sldId="845"/>
        </pc:sldMkLst>
        <pc:spChg chg="mod">
          <ac:chgData name="Yoel Kortick" userId="167978f5-7f40-4909-85d5-d4149554ad4e" providerId="ADAL" clId="{D5FD8459-2B5C-48A5-9673-8D128202ED48}" dt="2026-03-13T04:08:26.546" v="37" actId="20577"/>
          <ac:spMkLst>
            <pc:docMk/>
            <pc:sldMk cId="2751965068" sldId="845"/>
            <ac:spMk id="8" creationId="{2C5DB56F-8004-34F2-E355-E476C1C64994}"/>
          </ac:spMkLst>
        </pc:spChg>
      </pc:sldChg>
      <pc:sldChg chg="modSp add">
        <pc:chgData name="Yoel Kortick" userId="167978f5-7f40-4909-85d5-d4149554ad4e" providerId="ADAL" clId="{D5FD8459-2B5C-48A5-9673-8D128202ED48}" dt="2026-03-13T04:08:16.564" v="34"/>
        <pc:sldMkLst>
          <pc:docMk/>
          <pc:sldMk cId="3363205257" sldId="846"/>
        </pc:sldMkLst>
        <pc:spChg chg="mod">
          <ac:chgData name="Yoel Kortick" userId="167978f5-7f40-4909-85d5-d4149554ad4e" providerId="ADAL" clId="{D5FD8459-2B5C-48A5-9673-8D128202ED48}" dt="2026-03-13T04:08:16.564" v="34"/>
          <ac:spMkLst>
            <pc:docMk/>
            <pc:sldMk cId="3363205257" sldId="846"/>
            <ac:spMk id="8" creationId="{86C92A23-B7F3-D902-352F-434FD89EA38D}"/>
          </ac:spMkLst>
        </pc:spChg>
      </pc:sldChg>
      <pc:sldChg chg="modSp add">
        <pc:chgData name="Yoel Kortick" userId="167978f5-7f40-4909-85d5-d4149554ad4e" providerId="ADAL" clId="{D5FD8459-2B5C-48A5-9673-8D128202ED48}" dt="2026-03-13T04:08:05.333" v="32"/>
        <pc:sldMkLst>
          <pc:docMk/>
          <pc:sldMk cId="3284127822" sldId="847"/>
        </pc:sldMkLst>
        <pc:spChg chg="mod">
          <ac:chgData name="Yoel Kortick" userId="167978f5-7f40-4909-85d5-d4149554ad4e" providerId="ADAL" clId="{D5FD8459-2B5C-48A5-9673-8D128202ED48}" dt="2026-03-13T04:08:05.333" v="32"/>
          <ac:spMkLst>
            <pc:docMk/>
            <pc:sldMk cId="3284127822" sldId="847"/>
            <ac:spMk id="8" creationId="{7535580B-C9B6-AB0B-B8E9-C099C9F98FCC}"/>
          </ac:spMkLst>
        </pc:spChg>
      </pc:sldChg>
      <pc:sldChg chg="modSp add mod">
        <pc:chgData name="Yoel Kortick" userId="167978f5-7f40-4909-85d5-d4149554ad4e" providerId="ADAL" clId="{D5FD8459-2B5C-48A5-9673-8D128202ED48}" dt="2026-03-13T04:07:53.146" v="30" actId="20577"/>
        <pc:sldMkLst>
          <pc:docMk/>
          <pc:sldMk cId="3611693490" sldId="848"/>
        </pc:sldMkLst>
        <pc:spChg chg="mod">
          <ac:chgData name="Yoel Kortick" userId="167978f5-7f40-4909-85d5-d4149554ad4e" providerId="ADAL" clId="{D5FD8459-2B5C-48A5-9673-8D128202ED48}" dt="2026-03-13T04:07:53.146" v="30" actId="20577"/>
          <ac:spMkLst>
            <pc:docMk/>
            <pc:sldMk cId="3611693490" sldId="848"/>
            <ac:spMk id="8" creationId="{E6F9B3DA-7A3F-C1FB-D66A-2237FF42313D}"/>
          </ac:spMkLst>
        </pc:spChg>
      </pc:sldChg>
      <pc:sldChg chg="modSp add mod">
        <pc:chgData name="Yoel Kortick" userId="167978f5-7f40-4909-85d5-d4149554ad4e" providerId="ADAL" clId="{D5FD8459-2B5C-48A5-9673-8D128202ED48}" dt="2026-03-13T04:07:43.400" v="27" actId="20577"/>
        <pc:sldMkLst>
          <pc:docMk/>
          <pc:sldMk cId="2750543560" sldId="849"/>
        </pc:sldMkLst>
        <pc:spChg chg="mod">
          <ac:chgData name="Yoel Kortick" userId="167978f5-7f40-4909-85d5-d4149554ad4e" providerId="ADAL" clId="{D5FD8459-2B5C-48A5-9673-8D128202ED48}" dt="2026-03-13T04:07:43.400" v="27" actId="20577"/>
          <ac:spMkLst>
            <pc:docMk/>
            <pc:sldMk cId="2750543560" sldId="849"/>
            <ac:spMk id="8" creationId="{A04CE8F0-879D-1AE6-3AF0-2F7FDDFC1E73}"/>
          </ac:spMkLst>
        </pc:spChg>
      </pc:sldChg>
      <pc:sldChg chg="add">
        <pc:chgData name="Yoel Kortick" userId="167978f5-7f40-4909-85d5-d4149554ad4e" providerId="ADAL" clId="{D5FD8459-2B5C-48A5-9673-8D128202ED48}" dt="2026-03-13T04:07:30.705" v="24"/>
        <pc:sldMkLst>
          <pc:docMk/>
          <pc:sldMk cId="479036649" sldId="902"/>
        </pc:sldMkLst>
      </pc:sldChg>
      <pc:sldMasterChg chg="addSp delSp modSp mod delSldLayout modSldLayout">
        <pc:chgData name="Yoel Kortick" userId="167978f5-7f40-4909-85d5-d4149554ad4e" providerId="ADAL" clId="{D5FD8459-2B5C-48A5-9673-8D128202ED48}" dt="2026-03-13T04:10:33.818" v="65" actId="478"/>
        <pc:sldMasterMkLst>
          <pc:docMk/>
          <pc:sldMasterMk cId="1691894521" sldId="2147483966"/>
        </pc:sldMasterMkLst>
        <pc:picChg chg="add mod">
          <ac:chgData name="Yoel Kortick" userId="167978f5-7f40-4909-85d5-d4149554ad4e" providerId="ADAL" clId="{D5FD8459-2B5C-48A5-9673-8D128202ED48}" dt="2026-03-13T04:10:30.017" v="64"/>
          <ac:picMkLst>
            <pc:docMk/>
            <pc:sldMasterMk cId="1691894521" sldId="2147483966"/>
            <ac:picMk id="3" creationId="{5D064FD2-3B73-8361-8BFF-30BBF0908016}"/>
          </ac:picMkLst>
        </pc:picChg>
        <pc:sldLayoutChg chg="delSp mod">
          <pc:chgData name="Yoel Kortick" userId="167978f5-7f40-4909-85d5-d4149554ad4e" providerId="ADAL" clId="{D5FD8459-2B5C-48A5-9673-8D128202ED48}" dt="2026-03-13T04:10:33.818" v="65" actId="478"/>
          <pc:sldLayoutMkLst>
            <pc:docMk/>
            <pc:sldMasterMk cId="1691894521" sldId="2147483966"/>
            <pc:sldLayoutMk cId="447397038" sldId="21474839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5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32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4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12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7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466869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40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D064FD2-3B73-8361-8BFF-30BBF0908016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6" r:id="rId68"/>
    <p:sldLayoutId id="2147484687" r:id="rId69"/>
    <p:sldLayoutId id="2147484688" r:id="rId70"/>
    <p:sldLayoutId id="2147484689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Magm9lRx8E" TargetMode="External"/><Relationship Id="rId2" Type="http://schemas.openxmlformats.org/officeDocument/2006/relationships/hyperlink" Target="https://knowledge.exlibrisgroup.com/Primo/Product_Documentation/020Primo_VE/Primo_VE_(English)/Go_NDE/Overview_of_the_NDE_Interface_and_Configur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nowledge.exlibrisgroup.com/Primo/Product_Materials/001_Next_Discovery_Experience_(NDE)" TargetMode="External"/><Relationship Id="rId5" Type="http://schemas.openxmlformats.org/officeDocument/2006/relationships/hyperlink" Target="https://knowledge.exlibrisgroup.com/Primo/Product_Documentation/020Primo_VE/Primo_VE_(English)/Go_NDE/Available_Features%2C_Functionality_and_Release_Plan_for_NDE_UI" TargetMode="External"/><Relationship Id="rId4" Type="http://schemas.openxmlformats.org/officeDocument/2006/relationships/hyperlink" Target="https://knowledge.exlibrisgroup.com/Primo/Product_Materials/001_Next_Discovery_Experience_(NDE)/Next_Discovery_Experience_User_Interface#Frequently_Asked_Questions:~:text=When%20will%20NDE%20UI%20be%20rolled%20out%3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marc/bibliographic/bd520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744716"/>
            <a:ext cx="6994371" cy="2974429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r>
              <a:rPr lang="en-US" sz="4000" spc="0" dirty="0"/>
              <a:t>Primo VE NDE</a:t>
            </a:r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r>
              <a:rPr lang="en-US" sz="3200" dirty="0"/>
              <a:t>Live Demo of key features </a:t>
            </a:r>
            <a:br>
              <a:rPr lang="en-US" sz="3200" dirty="0"/>
            </a:br>
            <a:r>
              <a:rPr lang="en-US" sz="3200" dirty="0"/>
              <a:t>in the Primo VE NDE User Interface</a:t>
            </a:r>
            <a:endParaRPr lang="en-US" sz="32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Yoel Kortick</a:t>
            </a:r>
          </a:p>
          <a:p>
            <a:r>
              <a:rPr lang="it-IT" dirty="0">
                <a:solidFill>
                  <a:schemeClr val="bg1"/>
                </a:solidFill>
              </a:rPr>
              <a:t>Yoel.Kortick@clarivate.com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3D0B-5B09-F67F-E747-455F6D3A5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B24AF-BAD1-1C87-D1C4-E2179740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05" y="1602322"/>
            <a:ext cx="2218697" cy="3360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168A7F4-FCB3-DC88-68DE-5DED153A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User Area and User Area Menu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E401AC-2C20-DE6B-A9EC-6FF0A691A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A1474-F319-162A-0FE6-C169DB4A167F}"/>
              </a:ext>
            </a:extLst>
          </p:cNvPr>
          <p:cNvSpPr txBox="1"/>
          <p:nvPr/>
        </p:nvSpPr>
        <p:spPr>
          <a:xfrm>
            <a:off x="7198242" y="2142460"/>
            <a:ext cx="4589049" cy="2820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Enhanced User Area.</a:t>
            </a:r>
          </a:p>
          <a:p>
            <a:r>
              <a:rPr lang="en-US" sz="1400" dirty="0"/>
              <a:t>By default, the following options are active and appear in the following order: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Sign in/Sign out option is enabled by default and appears at the top of the menu.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Overview - Opens the Overview section (which highlights the user's Loans, Requests, Fines and Fees, Saved Records, and Search History). Requires user sign-in.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Saved Records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Search History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Settings - Requires user sign-in.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80719-1681-B2E8-A2D7-DE2EE59B4230}"/>
              </a:ext>
            </a:extLst>
          </p:cNvPr>
          <p:cNvSpPr/>
          <p:nvPr/>
        </p:nvSpPr>
        <p:spPr>
          <a:xfrm>
            <a:off x="5114258" y="3293386"/>
            <a:ext cx="1130596" cy="298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1D396-25C3-9848-1289-4379E0A5EBDD}"/>
              </a:ext>
            </a:extLst>
          </p:cNvPr>
          <p:cNvSpPr txBox="1"/>
          <p:nvPr/>
        </p:nvSpPr>
        <p:spPr>
          <a:xfrm>
            <a:off x="7495357" y="860072"/>
            <a:ext cx="2123205" cy="56077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Logged in use clicks the initials on top right</a:t>
            </a:r>
          </a:p>
          <a:p>
            <a:endParaRPr lang="en-US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138FF7-6DF3-730C-D8A4-B6B38A51277A}"/>
              </a:ext>
            </a:extLst>
          </p:cNvPr>
          <p:cNvCxnSpPr/>
          <p:nvPr/>
        </p:nvCxnSpPr>
        <p:spPr>
          <a:xfrm flipH="1">
            <a:off x="6493397" y="1140457"/>
            <a:ext cx="381965" cy="549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E5D73F-4CC4-DE70-169F-CE0BE9FB35B9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6875362" y="1139294"/>
            <a:ext cx="619995" cy="116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5AA86C-EBE0-92D9-CD4C-900649ADEE44}"/>
              </a:ext>
            </a:extLst>
          </p:cNvPr>
          <p:cNvSpPr txBox="1"/>
          <p:nvPr/>
        </p:nvSpPr>
        <p:spPr>
          <a:xfrm>
            <a:off x="1870061" y="4133356"/>
            <a:ext cx="2123205" cy="56077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will now click "Overview"</a:t>
            </a:r>
          </a:p>
          <a:p>
            <a:endParaRPr lang="en-US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629C37-E383-AA02-FB3B-FC7D58230075}"/>
              </a:ext>
            </a:extLst>
          </p:cNvPr>
          <p:cNvCxnSpPr>
            <a:cxnSpLocks/>
          </p:cNvCxnSpPr>
          <p:nvPr/>
        </p:nvCxnSpPr>
        <p:spPr>
          <a:xfrm flipV="1">
            <a:off x="3865944" y="3429000"/>
            <a:ext cx="1248314" cy="138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675B3B-A015-EDD7-CDDD-73E01EAFE00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931664" y="3434491"/>
            <a:ext cx="954912" cy="69886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76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6C77-B644-0C93-1505-6758F3152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DA0D2-C12A-D099-EAE5-81BA5856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7" y="1100469"/>
            <a:ext cx="7793196" cy="52705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057054-637F-B651-9FDB-A073F287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User Area and User Area Menu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D92E01-956A-6F65-75FB-3886883D3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42147-D761-C603-9294-A1D22D3B45F8}"/>
              </a:ext>
            </a:extLst>
          </p:cNvPr>
          <p:cNvSpPr txBox="1"/>
          <p:nvPr/>
        </p:nvSpPr>
        <p:spPr>
          <a:xfrm>
            <a:off x="8378560" y="1184941"/>
            <a:ext cx="3646734" cy="47412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Overview User Area in the NDE UI includes </a:t>
            </a:r>
            <a:r>
              <a:rPr lang="en-US" sz="1400" b="1" dirty="0"/>
              <a:t>both</a:t>
            </a:r>
            <a:r>
              <a:rPr lang="en-US" sz="1400" dirty="0"/>
              <a:t> Library Card Activities as well as saved records and searches: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My Library Card activities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Loans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Requests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Fines &amp; Fees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Blocks &amp; Messages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Saved records and searches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Saved records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Search history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Saved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Having all this information in one place provides a centralized, user-friendly space for personal management.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Configuration is available to define the options to display in the new User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 with other pages in the NDE UI, the search bar and the header always appear at the top of the page.  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238391-54A1-C8F4-9532-2FABA7DB193E}"/>
              </a:ext>
            </a:extLst>
          </p:cNvPr>
          <p:cNvSpPr/>
          <p:nvPr/>
        </p:nvSpPr>
        <p:spPr>
          <a:xfrm>
            <a:off x="476727" y="2290527"/>
            <a:ext cx="1073813" cy="1138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6254E-2579-23C0-C52A-DC70F432A37D}"/>
              </a:ext>
            </a:extLst>
          </p:cNvPr>
          <p:cNvSpPr/>
          <p:nvPr/>
        </p:nvSpPr>
        <p:spPr>
          <a:xfrm>
            <a:off x="476727" y="3512745"/>
            <a:ext cx="1073813" cy="10411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24729-AAB6-C10D-ED9B-019FAF8EB7CE}"/>
              </a:ext>
            </a:extLst>
          </p:cNvPr>
          <p:cNvSpPr txBox="1"/>
          <p:nvPr/>
        </p:nvSpPr>
        <p:spPr>
          <a:xfrm>
            <a:off x="368091" y="5214797"/>
            <a:ext cx="1073812" cy="5246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All in one place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78BC44-7EE4-B92A-A95C-15D02E1850FE}"/>
              </a:ext>
            </a:extLst>
          </p:cNvPr>
          <p:cNvCxnSpPr/>
          <p:nvPr/>
        </p:nvCxnSpPr>
        <p:spPr>
          <a:xfrm flipH="1">
            <a:off x="328322" y="2190939"/>
            <a:ext cx="344032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015C6C-A6A9-6261-384D-1290F0A00118}"/>
              </a:ext>
            </a:extLst>
          </p:cNvPr>
          <p:cNvCxnSpPr/>
          <p:nvPr/>
        </p:nvCxnSpPr>
        <p:spPr>
          <a:xfrm flipH="1">
            <a:off x="331870" y="4662535"/>
            <a:ext cx="344032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B08A6B-36A9-A789-3842-006100A32BEA}"/>
              </a:ext>
            </a:extLst>
          </p:cNvPr>
          <p:cNvCxnSpPr>
            <a:cxnSpLocks/>
          </p:cNvCxnSpPr>
          <p:nvPr/>
        </p:nvCxnSpPr>
        <p:spPr>
          <a:xfrm flipV="1">
            <a:off x="335421" y="2190939"/>
            <a:ext cx="0" cy="247159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0494EF-93B1-061C-B1A6-ADED2F8808D4}"/>
              </a:ext>
            </a:extLst>
          </p:cNvPr>
          <p:cNvCxnSpPr>
            <a:cxnSpLocks/>
          </p:cNvCxnSpPr>
          <p:nvPr/>
        </p:nvCxnSpPr>
        <p:spPr>
          <a:xfrm>
            <a:off x="88009" y="3426737"/>
            <a:ext cx="240313" cy="2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3D9C32-0E9E-786E-C928-21F745BA610A}"/>
              </a:ext>
            </a:extLst>
          </p:cNvPr>
          <p:cNvCxnSpPr>
            <a:cxnSpLocks/>
          </p:cNvCxnSpPr>
          <p:nvPr/>
        </p:nvCxnSpPr>
        <p:spPr>
          <a:xfrm flipV="1">
            <a:off x="88009" y="3426737"/>
            <a:ext cx="0" cy="204155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ABDEA4-F6EB-0178-9F4B-296EF7A6E861}"/>
              </a:ext>
            </a:extLst>
          </p:cNvPr>
          <p:cNvCxnSpPr>
            <a:cxnSpLocks/>
          </p:cNvCxnSpPr>
          <p:nvPr/>
        </p:nvCxnSpPr>
        <p:spPr>
          <a:xfrm flipH="1">
            <a:off x="88009" y="5468293"/>
            <a:ext cx="24031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92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AAD20-2DEB-6EF1-5BDD-35EB7D6F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7CB6B8-C50C-4045-779B-90F5998D9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61" y="2500372"/>
            <a:ext cx="7038072" cy="2963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E15C8-5E27-64A6-FF98-767E054A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01" y="1121730"/>
            <a:ext cx="4229100" cy="895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D661322-C457-852B-FBA9-FB771628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User Area and User Area Menu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852857-2D1E-67EB-6916-66950CFA4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5348F6-D359-E612-281F-02731DEE1722}"/>
              </a:ext>
            </a:extLst>
          </p:cNvPr>
          <p:cNvSpPr/>
          <p:nvPr/>
        </p:nvSpPr>
        <p:spPr>
          <a:xfrm>
            <a:off x="1138661" y="1605022"/>
            <a:ext cx="3333751" cy="341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AA1C7-40D0-A8DD-C062-F1DCF0AD5422}"/>
              </a:ext>
            </a:extLst>
          </p:cNvPr>
          <p:cNvSpPr/>
          <p:nvPr/>
        </p:nvSpPr>
        <p:spPr>
          <a:xfrm>
            <a:off x="1607458" y="2906409"/>
            <a:ext cx="5003025" cy="3621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FF91B-104D-71D6-98E0-37F7A7AECBC4}"/>
              </a:ext>
            </a:extLst>
          </p:cNvPr>
          <p:cNvSpPr txBox="1"/>
          <p:nvPr/>
        </p:nvSpPr>
        <p:spPr>
          <a:xfrm>
            <a:off x="8446883" y="1499191"/>
            <a:ext cx="3232409" cy="10357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 Library Card Activities as well as saved records and searches were in </a:t>
            </a:r>
            <a:r>
              <a:rPr lang="en-US" sz="1400" b="1" dirty="0"/>
              <a:t>separate</a:t>
            </a:r>
            <a:r>
              <a:rPr lang="en-US" sz="1400" dirty="0"/>
              <a:t> locations.</a:t>
            </a:r>
          </a:p>
        </p:txBody>
      </p:sp>
    </p:spTree>
    <p:extLst>
      <p:ext uri="{BB962C8B-B14F-4D97-AF65-F5344CB8AC3E}">
        <p14:creationId xmlns:p14="http://schemas.microsoft.com/office/powerpoint/2010/main" val="114421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CDE28-51E8-48C0-30CD-4DEA226DD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8E76A7-1F24-7138-9F24-7330B0DF0E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Language Drop Down Menu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CC6FD-9ADF-51D3-161F-707BC287E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38D69-02A1-A26C-FFB1-421E9300E1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33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40F3F-6F80-C89F-C7E0-AC4D914B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C6A5F-284C-D532-A740-995AE210D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85" y="1340372"/>
            <a:ext cx="2965487" cy="3507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6752995-24BB-30FC-A6CA-2C5CD46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Drop Down Menu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EF1959-368F-4C2D-4136-7ED12FEA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54036-257C-CFA7-BD50-E505B9F124A5}"/>
              </a:ext>
            </a:extLst>
          </p:cNvPr>
          <p:cNvSpPr txBox="1"/>
          <p:nvPr/>
        </p:nvSpPr>
        <p:spPr>
          <a:xfrm>
            <a:off x="7565263" y="1499190"/>
            <a:ext cx="4114029" cy="14750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Users can easily change the UI’s interface language from the Main Menu Bar (if the environment supports multiple languages).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When the language is changed via this method, it is retained for the session (and not as part of the user’s profile)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B9CAF-7A2C-CA31-03EB-10F0CDEF55B7}"/>
              </a:ext>
            </a:extLst>
          </p:cNvPr>
          <p:cNvSpPr/>
          <p:nvPr/>
        </p:nvSpPr>
        <p:spPr>
          <a:xfrm>
            <a:off x="4561367" y="1499190"/>
            <a:ext cx="818707" cy="3402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6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5F670-AD88-6FE3-2993-A6E63D2A7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60194F-4317-486A-1C68-270DCBAB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37" y="1643062"/>
            <a:ext cx="5495925" cy="3571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0A03F-5292-C6BE-DC15-D7A01F2DA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07" y="1184362"/>
            <a:ext cx="2126601" cy="3894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FDC2C7D-6D1E-B7D9-ABE9-0C95B5FA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Drop Down Menu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93339C-D9B7-4816-44F0-9B26571E6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52291-53E4-E24E-C816-49BC552255C4}"/>
              </a:ext>
            </a:extLst>
          </p:cNvPr>
          <p:cNvSpPr txBox="1"/>
          <p:nvPr/>
        </p:nvSpPr>
        <p:spPr>
          <a:xfrm>
            <a:off x="8282763" y="1499190"/>
            <a:ext cx="3396529" cy="1929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interface language can also be changed via the settings (when logged in)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This method saves the language preference for the user for </a:t>
            </a:r>
            <a:r>
              <a:rPr lang="en-US" sz="1400" b="1" dirty="0"/>
              <a:t>all sessions</a:t>
            </a:r>
            <a:r>
              <a:rPr lang="en-US" sz="1400" dirty="0"/>
              <a:t> (it becomes part of the user’s profile and thus is saved after logging out and logging in)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97A6C-676B-A1D1-2F95-C0C07FADE7EB}"/>
              </a:ext>
            </a:extLst>
          </p:cNvPr>
          <p:cNvSpPr/>
          <p:nvPr/>
        </p:nvSpPr>
        <p:spPr>
          <a:xfrm>
            <a:off x="1018806" y="4600682"/>
            <a:ext cx="1828801" cy="4730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6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06AE-51FA-9FF5-DC92-FA6CEAD84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01EB58-AC20-AA37-F930-42FD9A0328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E52B4-F0E1-D51F-F6E4-850A7091E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FD196-BD0F-5098-3DD9-918BEC8579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413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40F3F-6F80-C89F-C7E0-AC4D914B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37CE9-A441-1BBF-6309-120F671B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3" y="1627124"/>
            <a:ext cx="10229850" cy="1743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6752995-24BB-30FC-A6CA-2C5CD46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EF1959-368F-4C2D-4136-7ED12FEA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54036-257C-CFA7-BD50-E505B9F124A5}"/>
              </a:ext>
            </a:extLst>
          </p:cNvPr>
          <p:cNvSpPr txBox="1"/>
          <p:nvPr/>
        </p:nvSpPr>
        <p:spPr>
          <a:xfrm>
            <a:off x="7128792" y="1026375"/>
            <a:ext cx="4442499" cy="4997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search profiles have been relocated to appear prominently on the left of the search bar.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C2BA1D-D205-A7B9-487B-9451783FFFEA}"/>
              </a:ext>
            </a:extLst>
          </p:cNvPr>
          <p:cNvSpPr/>
          <p:nvPr/>
        </p:nvSpPr>
        <p:spPr>
          <a:xfrm>
            <a:off x="1240463" y="2105256"/>
            <a:ext cx="1619695" cy="372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D2D58-5C6F-2AC7-39BD-57716205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3" y="4427795"/>
            <a:ext cx="10276802" cy="1632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3B653-06E7-2364-7FED-191E3174D75A}"/>
              </a:ext>
            </a:extLst>
          </p:cNvPr>
          <p:cNvSpPr txBox="1"/>
          <p:nvPr/>
        </p:nvSpPr>
        <p:spPr>
          <a:xfrm>
            <a:off x="7128793" y="3580284"/>
            <a:ext cx="4114029" cy="74716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 profiles were off to the right, far away from where the user entered his or her search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7538B-A123-9732-7014-5E9CF6F9E1EB}"/>
              </a:ext>
            </a:extLst>
          </p:cNvPr>
          <p:cNvSpPr/>
          <p:nvPr/>
        </p:nvSpPr>
        <p:spPr>
          <a:xfrm>
            <a:off x="9738702" y="5132536"/>
            <a:ext cx="1619695" cy="372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0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B0A4E9-7E62-C750-C70A-09A7DA9E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6F679-9B98-6D9D-CBF7-9893ABF12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78" y="1126123"/>
            <a:ext cx="8417243" cy="5330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20D8023-B873-8335-3E6D-DEC43823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02E63F-0EEF-ECF0-83A5-0DEE2FCEB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B74086-AEE0-507C-34E4-56502B90887A}"/>
              </a:ext>
            </a:extLst>
          </p:cNvPr>
          <p:cNvSpPr txBox="1"/>
          <p:nvPr/>
        </p:nvSpPr>
        <p:spPr>
          <a:xfrm>
            <a:off x="9970351" y="1850241"/>
            <a:ext cx="1970012" cy="12337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search results can be sorted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link to sorting appears in a prominent place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D87C9-7003-C914-1D31-51412786BF26}"/>
              </a:ext>
            </a:extLst>
          </p:cNvPr>
          <p:cNvSpPr/>
          <p:nvPr/>
        </p:nvSpPr>
        <p:spPr>
          <a:xfrm>
            <a:off x="9162107" y="2435382"/>
            <a:ext cx="751438" cy="1602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2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E04D-6762-FDF4-C5C6-C43F5ADAE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FD9E4-C6BC-DCE2-2E39-D8D6FB06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797"/>
            <a:ext cx="12192000" cy="4996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3603C27-9A09-7689-6D65-E8923A8A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F0BB90-BBB3-2078-9016-9CAFEA3CB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16B2A-85DD-506F-97CE-7E40E3EDDFCA}"/>
              </a:ext>
            </a:extLst>
          </p:cNvPr>
          <p:cNvSpPr txBox="1"/>
          <p:nvPr/>
        </p:nvSpPr>
        <p:spPr>
          <a:xfrm>
            <a:off x="8578734" y="2274171"/>
            <a:ext cx="3208557" cy="5355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 link to sort was hidden off to the left.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03759-8B14-19D3-42A7-CD213016B738}"/>
              </a:ext>
            </a:extLst>
          </p:cNvPr>
          <p:cNvSpPr/>
          <p:nvPr/>
        </p:nvSpPr>
        <p:spPr>
          <a:xfrm>
            <a:off x="176048" y="2742953"/>
            <a:ext cx="1237115" cy="249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6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D89EA724-59DC-B6BB-651A-64C2DCF7B983}"/>
              </a:ext>
            </a:extLst>
          </p:cNvPr>
          <p:cNvSpPr txBox="1">
            <a:spLocks/>
          </p:cNvSpPr>
          <p:nvPr/>
        </p:nvSpPr>
        <p:spPr>
          <a:xfrm>
            <a:off x="4206240" y="834891"/>
            <a:ext cx="7914640" cy="55196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Testing the NDE (Next Discovery Experience)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Enhanced User Area and User Area Menu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Language Drop Down Menu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Search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Advanced 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Resource Types Filter Bar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Facets and Filters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Brief Record Display and Record Actions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Full Record Display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Request Forms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Collection Discovery</a:t>
            </a:r>
          </a:p>
          <a:p>
            <a:pPr marL="180000" lvl="1" indent="0">
              <a:buFont typeface="Arial" panose="020B0604020202020204" pitchFamily="34" charset="0"/>
              <a:buNone/>
            </a:pP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B41EF-72D7-BB53-B311-23C42451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8FEBB-15B0-EB02-9B6A-EF279F28F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68" y="896067"/>
            <a:ext cx="10107157" cy="5517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E04B4BC-549F-6E5D-A4B3-B074BCFA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04B1A6-2F4E-12CB-661B-6E8876255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0FC98-F5F6-A0B3-CC6F-F0B13E57C945}"/>
              </a:ext>
            </a:extLst>
          </p:cNvPr>
          <p:cNvSpPr txBox="1"/>
          <p:nvPr/>
        </p:nvSpPr>
        <p:spPr>
          <a:xfrm>
            <a:off x="7545672" y="2274170"/>
            <a:ext cx="4241620" cy="968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search bar and facets line remain fixed at the top of the search results during scrolling.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ensures prominent access to search and filtering options.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C7C778-91DC-ECDF-2B63-E4C6A2752341}"/>
              </a:ext>
            </a:extLst>
          </p:cNvPr>
          <p:cNvSpPr/>
          <p:nvPr/>
        </p:nvSpPr>
        <p:spPr>
          <a:xfrm>
            <a:off x="1055387" y="896067"/>
            <a:ext cx="10107157" cy="858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8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E9D01-C56F-13CA-0AE1-3C36A133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5BFF1-C9D5-4D03-9A4E-45117095A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250" y="1270078"/>
            <a:ext cx="9994227" cy="4317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31E624E-4B62-FC83-A8FF-B8612B67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Area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E3B975-B27C-1B25-90EB-CB211E985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04C63-2419-563D-FF21-B649B6DD5226}"/>
              </a:ext>
            </a:extLst>
          </p:cNvPr>
          <p:cNvSpPr txBox="1"/>
          <p:nvPr/>
        </p:nvSpPr>
        <p:spPr>
          <a:xfrm>
            <a:off x="7545672" y="2274170"/>
            <a:ext cx="4241620" cy="989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 search bar "scrolled off the screen".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 a result, prominent access to search options was removed from the search results. </a:t>
            </a:r>
          </a:p>
        </p:txBody>
      </p:sp>
    </p:spTree>
    <p:extLst>
      <p:ext uri="{BB962C8B-B14F-4D97-AF65-F5344CB8AC3E}">
        <p14:creationId xmlns:p14="http://schemas.microsoft.com/office/powerpoint/2010/main" val="133297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1038-AE99-518D-6BC5-E9344B07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4AF62A-582F-7CA6-5512-5AD7D313F6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Advanced Search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2AB43-079F-E592-B626-001E68D1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576F2-762C-05A4-1C2E-FA131A4B17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94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7AC83-587E-E2E7-DF74-E90FF2F4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32D809-69F6-2496-0B03-AD8B5AD5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855"/>
            <a:ext cx="12192000" cy="4228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F786D4-529C-5B60-E3D2-EE62C1DD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Advanced Search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CF6878-B26E-532C-FB1E-8EA97540D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288AD-24FF-C258-1E0F-3B8B0508BC3D}"/>
              </a:ext>
            </a:extLst>
          </p:cNvPr>
          <p:cNvSpPr txBox="1"/>
          <p:nvPr/>
        </p:nvSpPr>
        <p:spPr>
          <a:xfrm>
            <a:off x="8173673" y="2927510"/>
            <a:ext cx="2200203" cy="56220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now access the Advanced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CCBF8-04F1-F79F-2905-556F4D3204C7}"/>
              </a:ext>
            </a:extLst>
          </p:cNvPr>
          <p:cNvSpPr/>
          <p:nvPr/>
        </p:nvSpPr>
        <p:spPr>
          <a:xfrm>
            <a:off x="10980248" y="1941572"/>
            <a:ext cx="1017439" cy="38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6742EA-785B-CFEF-45D1-5813CCEA913F}"/>
              </a:ext>
            </a:extLst>
          </p:cNvPr>
          <p:cNvCxnSpPr/>
          <p:nvPr/>
        </p:nvCxnSpPr>
        <p:spPr>
          <a:xfrm flipV="1">
            <a:off x="9767084" y="2176962"/>
            <a:ext cx="1122630" cy="4798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4E559-B3B2-6FEA-AE54-DC706B6B4136}"/>
              </a:ext>
            </a:extLst>
          </p:cNvPr>
          <p:cNvCxnSpPr>
            <a:cxnSpLocks/>
          </p:cNvCxnSpPr>
          <p:nvPr/>
        </p:nvCxnSpPr>
        <p:spPr>
          <a:xfrm flipV="1">
            <a:off x="9712766" y="2656796"/>
            <a:ext cx="63374" cy="28518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925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190D-373B-9068-0AAF-1ECD5E2A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CC6ED-8BF3-3C3B-7BFF-CB4C4EC3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4" y="1113079"/>
            <a:ext cx="10680720" cy="5018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118F536-9292-1F39-88D8-378B2330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Advanced Search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93A281-5F87-E2B3-57C3-B42488159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EB18A-7CC9-AF4A-A127-66EA3E31D02B}"/>
              </a:ext>
            </a:extLst>
          </p:cNvPr>
          <p:cNvSpPr txBox="1"/>
          <p:nvPr/>
        </p:nvSpPr>
        <p:spPr>
          <a:xfrm>
            <a:off x="7956994" y="1536404"/>
            <a:ext cx="2728727" cy="6975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new Advanced Search form appears</a:t>
            </a:r>
          </a:p>
        </p:txBody>
      </p:sp>
    </p:spTree>
    <p:extLst>
      <p:ext uri="{BB962C8B-B14F-4D97-AF65-F5344CB8AC3E}">
        <p14:creationId xmlns:p14="http://schemas.microsoft.com/office/powerpoint/2010/main" val="1161975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DE369-76F0-0726-0DAC-E8CC017C9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64E901-EAD0-5E80-648C-DCC1BEEA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154"/>
            <a:ext cx="12192000" cy="5295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A19175-39F6-77B6-E88E-24BDC8B4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Advanced Search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161CB-10E6-B920-96B4-3F2C3B915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BEDC8E-8FBB-FFFF-6FE5-10C09D388F42}"/>
              </a:ext>
            </a:extLst>
          </p:cNvPr>
          <p:cNvSpPr txBox="1"/>
          <p:nvPr/>
        </p:nvSpPr>
        <p:spPr>
          <a:xfrm>
            <a:off x="8440401" y="678594"/>
            <a:ext cx="3176704" cy="13958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Advanced Search form is opened as a slide panel on the side of the current page in the UI.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provides increased visibility of search results after searching in Advanced Search.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4255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FFBCB-C83D-7EF4-C7F8-01DE7601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5C2C45-BC7B-592C-B1B5-6DCDE878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7"/>
            <a:ext cx="12192000" cy="5044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3FFB1AD-C9F0-F5F5-291C-5AB07E1F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Advanced Search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6A8C95-67E7-8675-6D4E-741D78BBD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1EFF1B-00EE-24D6-BDEC-81EE41687534}"/>
              </a:ext>
            </a:extLst>
          </p:cNvPr>
          <p:cNvSpPr txBox="1"/>
          <p:nvPr/>
        </p:nvSpPr>
        <p:spPr>
          <a:xfrm>
            <a:off x="8455936" y="2243641"/>
            <a:ext cx="2933323" cy="14230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Advanced Search query remains on top when scrolling through the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From the Advanced Search results the search query can be edited and run again</a:t>
            </a:r>
          </a:p>
          <a:p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CED44-B549-0C07-EF77-62862E9D1A81}"/>
              </a:ext>
            </a:extLst>
          </p:cNvPr>
          <p:cNvSpPr/>
          <p:nvPr/>
        </p:nvSpPr>
        <p:spPr>
          <a:xfrm>
            <a:off x="9574555" y="1082364"/>
            <a:ext cx="371192" cy="297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DA0D8-B9AF-B267-A7D9-FB089C071BE3}"/>
              </a:ext>
            </a:extLst>
          </p:cNvPr>
          <p:cNvSpPr/>
          <p:nvPr/>
        </p:nvSpPr>
        <p:spPr>
          <a:xfrm>
            <a:off x="138896" y="1064119"/>
            <a:ext cx="5078918" cy="297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0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D31D-7D8C-393D-29F2-C71A6ABF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4E4E6-7421-8E51-4657-453D0D0B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374"/>
            <a:ext cx="12192000" cy="4869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F03A23-69F1-8EB2-024C-D6AAAD480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Advanced Search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1716D2-5921-6F40-3BE8-50242A37D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F7C5C-38AD-4DFA-6B48-E0B448FBECB4}"/>
              </a:ext>
            </a:extLst>
          </p:cNvPr>
          <p:cNvSpPr txBox="1"/>
          <p:nvPr/>
        </p:nvSpPr>
        <p:spPr>
          <a:xfrm>
            <a:off x="7569843" y="1148404"/>
            <a:ext cx="4525702" cy="12651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After clicking "Edit" from the Advanced Search results the search query appears with the most recently used search parameters.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 can then be modified (if desired) and run again.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760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C9E0-2746-3621-5FAD-6B5AABF5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DDCA9B-B329-74AD-42E2-0D10FB67DC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Resource Types Filter Bar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38475-B603-76FC-529A-0B99E502A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2EE61-4FF5-B75C-5BDD-B3E005FC10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420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40F3F-6F80-C89F-C7E0-AC4D914B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4B206-02C4-A655-39F0-1FEA85588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10" y="1018836"/>
            <a:ext cx="8557380" cy="5470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6752995-24BB-30FC-A6CA-2C5CD46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Types Filter Bar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EF1959-368F-4C2D-4136-7ED12FEA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54036-257C-CFA7-BD50-E505B9F124A5}"/>
              </a:ext>
            </a:extLst>
          </p:cNvPr>
          <p:cNvSpPr txBox="1"/>
          <p:nvPr/>
        </p:nvSpPr>
        <p:spPr>
          <a:xfrm>
            <a:off x="7512100" y="2376142"/>
            <a:ext cx="4167192" cy="145507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Resource Type Filter Bar appears in both the Simple and Advanced 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allows users to quickly and easily filter their results by resource types.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 this option existed only from the Simple Search.</a:t>
            </a:r>
          </a:p>
          <a:p>
            <a:pPr algn="l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2C6B6-F3DD-C367-F3E0-E77527B3CFBC}"/>
              </a:ext>
            </a:extLst>
          </p:cNvPr>
          <p:cNvSpPr/>
          <p:nvPr/>
        </p:nvSpPr>
        <p:spPr>
          <a:xfrm>
            <a:off x="1903229" y="1701209"/>
            <a:ext cx="5608872" cy="334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1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53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05B8-2E93-0437-B225-43455B3D7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799463-B69B-F119-08B7-51F29F1A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43" y="1017701"/>
            <a:ext cx="10150549" cy="5194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979204-CB45-EFE0-A1E7-D84625E3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Types Filter Bar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00E9BF-4C72-EBCA-D7D7-724524FD2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63630B-3F6E-F5CC-ECC9-837F112E10E5}"/>
              </a:ext>
            </a:extLst>
          </p:cNvPr>
          <p:cNvSpPr txBox="1"/>
          <p:nvPr/>
        </p:nvSpPr>
        <p:spPr>
          <a:xfrm>
            <a:off x="7512100" y="2376141"/>
            <a:ext cx="4167192" cy="14515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 Resource Type Filter Bar appeared in Simple but not in Advanced Search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Primo VE NDE, the Resource Type Filter Bar appears in Simple Search and Advanced Search </a:t>
            </a:r>
          </a:p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016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449C6-D5C0-4217-D20C-B1C8EF165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D4FBB-892D-CB85-8920-3CD1371A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153"/>
            <a:ext cx="12192000" cy="5450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D349060-A5CA-F051-F5E2-A128B6CF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Types Filter Bar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FD1EB2-E013-356C-2433-A907A07F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33864-14E2-B879-4B96-33DAB0D08FC2}"/>
              </a:ext>
            </a:extLst>
          </p:cNvPr>
          <p:cNvSpPr txBox="1"/>
          <p:nvPr/>
        </p:nvSpPr>
        <p:spPr>
          <a:xfrm>
            <a:off x="7512100" y="2850703"/>
            <a:ext cx="4167192" cy="7374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Here in Primo VE NDE we see the Resource Type Filter Bar appearing in the Advanced Search </a:t>
            </a:r>
          </a:p>
          <a:p>
            <a:pPr algn="l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02D7CB-334D-886E-B5B2-F2FF2BC39B4F}"/>
              </a:ext>
            </a:extLst>
          </p:cNvPr>
          <p:cNvSpPr/>
          <p:nvPr/>
        </p:nvSpPr>
        <p:spPr>
          <a:xfrm>
            <a:off x="0" y="1956121"/>
            <a:ext cx="8287473" cy="396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44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97D17-05AB-7E9F-8C40-0C027CDB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5DB56F-8004-34F2-E355-E476C1C6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Facets and Filters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2DC013-D25B-AEF2-4CA7-3D6FC17A1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94D41-5D83-D3C4-2E5A-635D1EA305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965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8681C-FC9B-369A-9424-7D8FB5303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0079B1-48E5-099B-88E0-00A31BEAD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86" y="1069777"/>
            <a:ext cx="8438627" cy="5386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1644D46-3B1E-1D9F-EF24-2D2DF76DC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Facets and Filters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195061-F1AF-BA64-2BBA-748F2087E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72B060-266C-16AD-7007-5139A96577BA}"/>
              </a:ext>
            </a:extLst>
          </p:cNvPr>
          <p:cNvSpPr/>
          <p:nvPr/>
        </p:nvSpPr>
        <p:spPr>
          <a:xfrm>
            <a:off x="1876686" y="2124893"/>
            <a:ext cx="4340856" cy="3721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DC5E2-BD8B-B1CC-CA15-A61A9333F804}"/>
              </a:ext>
            </a:extLst>
          </p:cNvPr>
          <p:cNvSpPr txBox="1"/>
          <p:nvPr/>
        </p:nvSpPr>
        <p:spPr>
          <a:xfrm>
            <a:off x="8123273" y="3657601"/>
            <a:ext cx="3300939" cy="10995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facets 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Closed by default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Appear below the Resource Types Filter Bar </a:t>
            </a:r>
          </a:p>
        </p:txBody>
      </p:sp>
    </p:spTree>
    <p:extLst>
      <p:ext uri="{BB962C8B-B14F-4D97-AF65-F5344CB8AC3E}">
        <p14:creationId xmlns:p14="http://schemas.microsoft.com/office/powerpoint/2010/main" val="1152824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BA6F0-B23E-54EE-95C1-35A02235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CF12F8-0B73-3802-3E51-B77BBEFD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86" y="1069777"/>
            <a:ext cx="8438627" cy="5386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CBC4F29-4437-D52F-9687-0F3FA80B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Facets and Filters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201F4E-F6BC-C6D6-0ABD-1ECA88E65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34788-27E3-1D6B-AE43-54398D3C0527}"/>
              </a:ext>
            </a:extLst>
          </p:cNvPr>
          <p:cNvSpPr txBox="1"/>
          <p:nvPr/>
        </p:nvSpPr>
        <p:spPr>
          <a:xfrm>
            <a:off x="5986900" y="3094074"/>
            <a:ext cx="3943901" cy="7539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Quick Filters – configurable quick filters for top level facets such as "Available online" and "Held by library"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B9CF52-0A59-4D16-4A88-AE43473FB8A7}"/>
              </a:ext>
            </a:extLst>
          </p:cNvPr>
          <p:cNvSpPr/>
          <p:nvPr/>
        </p:nvSpPr>
        <p:spPr>
          <a:xfrm>
            <a:off x="1876687" y="2136214"/>
            <a:ext cx="818704" cy="383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CE69B-8817-5088-462F-D9F836532A15}"/>
              </a:ext>
            </a:extLst>
          </p:cNvPr>
          <p:cNvSpPr txBox="1"/>
          <p:nvPr/>
        </p:nvSpPr>
        <p:spPr>
          <a:xfrm>
            <a:off x="63798" y="4327448"/>
            <a:ext cx="2200936" cy="11164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Additional filters are closed by default and can be opened to the side pane by clicking "All Filters".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1AAD8-3EF0-6683-342A-A32FF5051602}"/>
              </a:ext>
            </a:extLst>
          </p:cNvPr>
          <p:cNvCxnSpPr>
            <a:cxnSpLocks/>
          </p:cNvCxnSpPr>
          <p:nvPr/>
        </p:nvCxnSpPr>
        <p:spPr>
          <a:xfrm>
            <a:off x="882502" y="2328526"/>
            <a:ext cx="9037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2C524B-C26D-C9B0-E50E-1E74AE2C5993}"/>
              </a:ext>
            </a:extLst>
          </p:cNvPr>
          <p:cNvCxnSpPr>
            <a:cxnSpLocks/>
          </p:cNvCxnSpPr>
          <p:nvPr/>
        </p:nvCxnSpPr>
        <p:spPr>
          <a:xfrm flipV="1">
            <a:off x="882502" y="2328526"/>
            <a:ext cx="0" cy="199892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3D8FB73-F3AE-8F63-153A-AE9194904A19}"/>
              </a:ext>
            </a:extLst>
          </p:cNvPr>
          <p:cNvSpPr/>
          <p:nvPr/>
        </p:nvSpPr>
        <p:spPr>
          <a:xfrm>
            <a:off x="2695390" y="2136212"/>
            <a:ext cx="3400609" cy="383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F72080-8E02-97B3-449E-167F83D8BA84}"/>
              </a:ext>
            </a:extLst>
          </p:cNvPr>
          <p:cNvCxnSpPr>
            <a:cxnSpLocks/>
          </p:cNvCxnSpPr>
          <p:nvPr/>
        </p:nvCxnSpPr>
        <p:spPr>
          <a:xfrm flipH="1">
            <a:off x="6178287" y="2328526"/>
            <a:ext cx="84983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5568FF-F3C2-1B31-BD76-75632323B8B5}"/>
              </a:ext>
            </a:extLst>
          </p:cNvPr>
          <p:cNvCxnSpPr>
            <a:cxnSpLocks/>
          </p:cNvCxnSpPr>
          <p:nvPr/>
        </p:nvCxnSpPr>
        <p:spPr>
          <a:xfrm flipV="1">
            <a:off x="7028121" y="2328526"/>
            <a:ext cx="0" cy="75398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855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25BD0F-3944-BF9F-AB62-F7FFF7AF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32846-AEFF-9F4C-FC9B-3FF728E5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653" y="1001322"/>
            <a:ext cx="8541382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8232B17-3DB6-E0DF-B320-DEC2A150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Facets and Filters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F0E17F-C53C-75F3-C1FA-AEE90F5E6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B72A8-ED22-F110-E3E0-66CD329307D0}"/>
              </a:ext>
            </a:extLst>
          </p:cNvPr>
          <p:cNvSpPr/>
          <p:nvPr/>
        </p:nvSpPr>
        <p:spPr>
          <a:xfrm>
            <a:off x="2193687" y="2083983"/>
            <a:ext cx="674362" cy="318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CD8F083-08F7-C520-70DE-FDA0E7EF8BDD}"/>
              </a:ext>
            </a:extLst>
          </p:cNvPr>
          <p:cNvCxnSpPr>
            <a:cxnSpLocks/>
          </p:cNvCxnSpPr>
          <p:nvPr/>
        </p:nvCxnSpPr>
        <p:spPr>
          <a:xfrm>
            <a:off x="2530868" y="1724628"/>
            <a:ext cx="0" cy="3689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37FBA0-CAFC-6614-5A9A-333D0ACAB54B}"/>
              </a:ext>
            </a:extLst>
          </p:cNvPr>
          <p:cNvCxnSpPr>
            <a:cxnSpLocks/>
          </p:cNvCxnSpPr>
          <p:nvPr/>
        </p:nvCxnSpPr>
        <p:spPr>
          <a:xfrm flipH="1">
            <a:off x="2530868" y="1724628"/>
            <a:ext cx="4408266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9ED8B-DEE1-93C9-22DA-85CA5279F552}"/>
              </a:ext>
            </a:extLst>
          </p:cNvPr>
          <p:cNvSpPr/>
          <p:nvPr/>
        </p:nvSpPr>
        <p:spPr>
          <a:xfrm>
            <a:off x="2061033" y="2477529"/>
            <a:ext cx="1812317" cy="3909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D3CA2-F9FB-9943-CCEA-E3E505341DC4}"/>
              </a:ext>
            </a:extLst>
          </p:cNvPr>
          <p:cNvSpPr txBox="1"/>
          <p:nvPr/>
        </p:nvSpPr>
        <p:spPr>
          <a:xfrm>
            <a:off x="5631220" y="2536265"/>
            <a:ext cx="2569528" cy="8293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After  clicking "All Filters" additional facets are opened in the side pane.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C2A825E-834D-86AE-5B16-08407FD6F3BE}"/>
              </a:ext>
            </a:extLst>
          </p:cNvPr>
          <p:cNvCxnSpPr>
            <a:cxnSpLocks/>
          </p:cNvCxnSpPr>
          <p:nvPr/>
        </p:nvCxnSpPr>
        <p:spPr>
          <a:xfrm flipH="1">
            <a:off x="3899928" y="2925771"/>
            <a:ext cx="17373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266058-E8B9-DBF6-6F26-FC31C332FB28}"/>
              </a:ext>
            </a:extLst>
          </p:cNvPr>
          <p:cNvCxnSpPr>
            <a:cxnSpLocks/>
          </p:cNvCxnSpPr>
          <p:nvPr/>
        </p:nvCxnSpPr>
        <p:spPr>
          <a:xfrm flipV="1">
            <a:off x="6939134" y="1724628"/>
            <a:ext cx="0" cy="81163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303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43BD4C-EB81-0978-E44A-B13A1F09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C602F-0412-41DB-3ED1-FE374F35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51" y="1070487"/>
            <a:ext cx="8434097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E7EDC89-C438-D623-93FF-16A649D1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Facets and Filters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AE7584-1F9F-415C-2266-C2046CCFF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A4A669-F086-2A73-F9DA-CD106CCA030F}"/>
              </a:ext>
            </a:extLst>
          </p:cNvPr>
          <p:cNvSpPr txBox="1"/>
          <p:nvPr/>
        </p:nvSpPr>
        <p:spPr>
          <a:xfrm>
            <a:off x="5986900" y="3094074"/>
            <a:ext cx="6091686" cy="12464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summary for a selected facet now includes the Boolean operation between selected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This provides the user with a clear summary of the facet's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this case we see that Subjects has been faceted by "(Feminism) </a:t>
            </a:r>
            <a:r>
              <a:rPr lang="en-US" sz="1400" b="1" dirty="0"/>
              <a:t>OR</a:t>
            </a:r>
            <a:r>
              <a:rPr lang="en-US" sz="1400" dirty="0"/>
              <a:t> (Women) </a:t>
            </a:r>
            <a:r>
              <a:rPr lang="en-US" sz="1400" b="1" dirty="0"/>
              <a:t>OR</a:t>
            </a:r>
            <a:r>
              <a:rPr lang="en-US" sz="1400" dirty="0"/>
              <a:t> (Women's Studies) "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37F67-44A3-8B2A-1D09-D35522F7BF32}"/>
              </a:ext>
            </a:extLst>
          </p:cNvPr>
          <p:cNvSpPr/>
          <p:nvPr/>
        </p:nvSpPr>
        <p:spPr>
          <a:xfrm>
            <a:off x="2668772" y="2477402"/>
            <a:ext cx="1605516" cy="3827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r" rt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0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070E-CAEB-1985-74ED-84ADCB6B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C92A23-B7F3-D902-352F-434FD89EA3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Brief Record Display and Record Actions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3FC45-F99C-7926-181F-F2D2B3B41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25E03-E79A-89B2-8706-FA75941854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205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99309-D8B3-D9CC-F9C5-15AFC876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1C577-9231-D348-CB1F-ADFE467D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75106"/>
            <a:ext cx="9291637" cy="5158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8976EAE-8EEE-03E5-8F2B-D78B030E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F4B1F6-C8CB-5E0B-461D-1DEB72A29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D39C7-285D-F674-B085-6FBEB865D77D}"/>
              </a:ext>
            </a:extLst>
          </p:cNvPr>
          <p:cNvSpPr txBox="1"/>
          <p:nvPr/>
        </p:nvSpPr>
        <p:spPr>
          <a:xfrm>
            <a:off x="6220817" y="3192917"/>
            <a:ext cx="3763155" cy="12940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Descriptive labels (such as, but not only, "By", "Published on" and "Part of") have been added to the display lines.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(More about the "Summary" field soon.)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1B7EC2-FD71-066E-840E-154E0624BB36}"/>
              </a:ext>
            </a:extLst>
          </p:cNvPr>
          <p:cNvCxnSpPr/>
          <p:nvPr/>
        </p:nvCxnSpPr>
        <p:spPr>
          <a:xfrm flipV="1">
            <a:off x="1842528" y="1633630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1D795D-0B42-69EA-90CA-52D2E8B1AA9A}"/>
              </a:ext>
            </a:extLst>
          </p:cNvPr>
          <p:cNvCxnSpPr/>
          <p:nvPr/>
        </p:nvCxnSpPr>
        <p:spPr>
          <a:xfrm flipV="1">
            <a:off x="1842528" y="1798434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C66249-0DA8-CF82-0CC3-B83A7C7285F8}"/>
              </a:ext>
            </a:extLst>
          </p:cNvPr>
          <p:cNvCxnSpPr/>
          <p:nvPr/>
        </p:nvCxnSpPr>
        <p:spPr>
          <a:xfrm flipV="1">
            <a:off x="1826220" y="3264668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4B35CE-D43C-C942-C1F1-56E89B5B2895}"/>
              </a:ext>
            </a:extLst>
          </p:cNvPr>
          <p:cNvCxnSpPr/>
          <p:nvPr/>
        </p:nvCxnSpPr>
        <p:spPr>
          <a:xfrm flipV="1">
            <a:off x="1826220" y="3429472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90D697-1F6B-AA1C-08A0-36D29373D6B8}"/>
              </a:ext>
            </a:extLst>
          </p:cNvPr>
          <p:cNvCxnSpPr/>
          <p:nvPr/>
        </p:nvCxnSpPr>
        <p:spPr>
          <a:xfrm flipV="1">
            <a:off x="1763843" y="5130332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FB0DB1-5B28-B95C-EB8E-017191B2AACC}"/>
              </a:ext>
            </a:extLst>
          </p:cNvPr>
          <p:cNvCxnSpPr/>
          <p:nvPr/>
        </p:nvCxnSpPr>
        <p:spPr>
          <a:xfrm flipV="1">
            <a:off x="1763843" y="5295136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690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D4F51-7050-C4CF-4763-75B85223A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9A12DD-40E6-9038-445A-716CE7D34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71575"/>
            <a:ext cx="10287000" cy="451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46377DF-6C40-A86C-DEBD-1E9F1C6B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BF8CE1-B362-A2E7-0431-C6456CCA4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12A7-4C1C-AFB8-B423-598CCF099053}"/>
              </a:ext>
            </a:extLst>
          </p:cNvPr>
          <p:cNvSpPr txBox="1"/>
          <p:nvPr/>
        </p:nvSpPr>
        <p:spPr>
          <a:xfrm>
            <a:off x="8219737" y="2860650"/>
            <a:ext cx="3178363" cy="7437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descriptive labels also appear at the top of the record's Full Display page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3D5039-935B-6A46-9FAF-8A57CA865BF3}"/>
              </a:ext>
            </a:extLst>
          </p:cNvPr>
          <p:cNvCxnSpPr/>
          <p:nvPr/>
        </p:nvCxnSpPr>
        <p:spPr>
          <a:xfrm flipV="1">
            <a:off x="1161809" y="3018562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A2BAD6-1757-244A-0EAA-3AF929405292}"/>
              </a:ext>
            </a:extLst>
          </p:cNvPr>
          <p:cNvCxnSpPr/>
          <p:nvPr/>
        </p:nvCxnSpPr>
        <p:spPr>
          <a:xfrm flipV="1">
            <a:off x="1161809" y="3183366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970EEC-0153-F652-E48F-31E049318B35}"/>
              </a:ext>
            </a:extLst>
          </p:cNvPr>
          <p:cNvCxnSpPr/>
          <p:nvPr/>
        </p:nvCxnSpPr>
        <p:spPr>
          <a:xfrm flipV="1">
            <a:off x="1161809" y="3350830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7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Discovery Experience – Live Demo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717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presentation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Is designed to be accompanied by a live demonstration but can also be viewed as a "standalone"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Will focus on what has been developed in the new Primo VE NDE (Next Discovery Experience)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 addition to this live demo, it is recommended to see also: </a:t>
            </a:r>
            <a:r>
              <a:rPr lang="en-US" sz="1800" dirty="0">
                <a:hlinkClick r:id="rId2"/>
              </a:rPr>
              <a:t>Overview of the NDE Interface and Configuration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dirty="0"/>
              <a:t>Note that because development of the Primo VE NDE is still in process, functionality showed during this live demo is subject to change.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Regarding the rollout of the new Primo VE NDE see: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Primo NDE UI Rollout Explained webinar – March 2025 </a:t>
            </a:r>
            <a:r>
              <a:rPr lang="en-US" sz="1800" dirty="0"/>
              <a:t>(YouTube)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hlinkClick r:id="rId4"/>
              </a:rPr>
              <a:t>When will the NDE UI be rolled out?</a:t>
            </a:r>
            <a:r>
              <a:rPr lang="en-US" sz="18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hlinkClick r:id="rId5"/>
              </a:rPr>
              <a:t>Available Features, Functionality and Release Plan for NDE UI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hlinkClick r:id="rId6"/>
              </a:rPr>
              <a:t>Next Discovery Experience (NDE)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F1F72-FB75-7094-E2FA-2FE2037D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D49B3-EF8E-6279-5886-E9D51B92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128712"/>
            <a:ext cx="1082992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D43941E-3F88-D0CB-D29E-08C7382D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A9EEB8-AFF9-EB8C-3518-75D040A49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4C70A3-47F6-E9FF-017C-8F077C696A92}"/>
              </a:ext>
            </a:extLst>
          </p:cNvPr>
          <p:cNvSpPr txBox="1"/>
          <p:nvPr/>
        </p:nvSpPr>
        <p:spPr>
          <a:xfrm>
            <a:off x="8219737" y="2860650"/>
            <a:ext cx="3178363" cy="5683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there were no descriptive labels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BD7066-DBF8-6B3A-7E33-E3F2FBAD0452}"/>
              </a:ext>
            </a:extLst>
          </p:cNvPr>
          <p:cNvCxnSpPr/>
          <p:nvPr/>
        </p:nvCxnSpPr>
        <p:spPr>
          <a:xfrm flipV="1">
            <a:off x="1331932" y="3890436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E52F49-157E-BC6A-0F91-46A48D0F8022}"/>
              </a:ext>
            </a:extLst>
          </p:cNvPr>
          <p:cNvCxnSpPr/>
          <p:nvPr/>
        </p:nvCxnSpPr>
        <p:spPr>
          <a:xfrm flipV="1">
            <a:off x="1331932" y="4055240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B741DD-6623-C3F6-9E98-C59091E21DAF}"/>
              </a:ext>
            </a:extLst>
          </p:cNvPr>
          <p:cNvCxnSpPr/>
          <p:nvPr/>
        </p:nvCxnSpPr>
        <p:spPr>
          <a:xfrm flipV="1">
            <a:off x="1331932" y="4222704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8EFE4B-CD22-541D-E4B8-02E372DBFB34}"/>
              </a:ext>
            </a:extLst>
          </p:cNvPr>
          <p:cNvSpPr txBox="1"/>
          <p:nvPr/>
        </p:nvSpPr>
        <p:spPr>
          <a:xfrm>
            <a:off x="170121" y="4384849"/>
            <a:ext cx="1041991" cy="54865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No labels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C1725-0C52-4400-1B26-C65C8BFCE147}"/>
              </a:ext>
            </a:extLst>
          </p:cNvPr>
          <p:cNvCxnSpPr/>
          <p:nvPr/>
        </p:nvCxnSpPr>
        <p:spPr>
          <a:xfrm flipV="1">
            <a:off x="1438257" y="5002431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29DAF5-2FA7-7F49-34F0-B102DE9B1451}"/>
              </a:ext>
            </a:extLst>
          </p:cNvPr>
          <p:cNvCxnSpPr/>
          <p:nvPr/>
        </p:nvCxnSpPr>
        <p:spPr>
          <a:xfrm flipV="1">
            <a:off x="1438257" y="5167235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8D2CDB-621D-CB8B-0636-99611FCAF33D}"/>
              </a:ext>
            </a:extLst>
          </p:cNvPr>
          <p:cNvCxnSpPr/>
          <p:nvPr/>
        </p:nvCxnSpPr>
        <p:spPr>
          <a:xfrm flipV="1">
            <a:off x="1438257" y="5334699"/>
            <a:ext cx="581932" cy="32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835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9BE3C-5038-3D6C-36E4-4101CF8C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7F338-0D2A-5279-1A7F-B6E4F85C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6732"/>
            <a:ext cx="12192000" cy="2024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F8CF29C-8D6F-0819-053A-45C2A193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90A78A-3D26-DE9C-22DD-4647E6257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C4577-2C87-13CF-6A69-7AE81C3C4E1F}"/>
              </a:ext>
            </a:extLst>
          </p:cNvPr>
          <p:cNvSpPr txBox="1"/>
          <p:nvPr/>
        </p:nvSpPr>
        <p:spPr>
          <a:xfrm>
            <a:off x="5994707" y="1675769"/>
            <a:ext cx="3018875" cy="11764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"Summary"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 the next slide we will see how it can be configured to appear or not appear.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125B0D-89F6-AC73-497A-F13016A21986}"/>
              </a:ext>
            </a:extLst>
          </p:cNvPr>
          <p:cNvSpPr/>
          <p:nvPr/>
        </p:nvSpPr>
        <p:spPr>
          <a:xfrm>
            <a:off x="825648" y="3576683"/>
            <a:ext cx="7971511" cy="429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08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C15CF-623B-A1D0-987F-8A6F39FDE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9B29CC-620A-DDAB-B17C-9B98BAF5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9915"/>
            <a:ext cx="12192000" cy="2024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19D10C-785D-28EB-765D-899C4C7F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29" y="1069005"/>
            <a:ext cx="9189720" cy="2895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013FADE-5DAF-6743-70DB-F921421F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64DCB5-58A3-8A95-B6AC-A3B1C0AA0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1B5EE-0338-33BB-248C-C434AB633FB9}"/>
              </a:ext>
            </a:extLst>
          </p:cNvPr>
          <p:cNvSpPr txBox="1"/>
          <p:nvPr/>
        </p:nvSpPr>
        <p:spPr>
          <a:xfrm>
            <a:off x="7858234" y="4899131"/>
            <a:ext cx="2051312" cy="30019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Includes summary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B4D734-4AEB-62F6-338A-DEB830F74B93}"/>
              </a:ext>
            </a:extLst>
          </p:cNvPr>
          <p:cNvSpPr/>
          <p:nvPr/>
        </p:nvSpPr>
        <p:spPr>
          <a:xfrm>
            <a:off x="5858540" y="1488559"/>
            <a:ext cx="946297" cy="329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B3844-24D1-0FA5-539D-204402159BAC}"/>
              </a:ext>
            </a:extLst>
          </p:cNvPr>
          <p:cNvSpPr/>
          <p:nvPr/>
        </p:nvSpPr>
        <p:spPr>
          <a:xfrm>
            <a:off x="1733107" y="3429000"/>
            <a:ext cx="1339702" cy="313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2F11BF-94CD-48EA-7A82-B0A7FE023288}"/>
              </a:ext>
            </a:extLst>
          </p:cNvPr>
          <p:cNvSpPr txBox="1"/>
          <p:nvPr/>
        </p:nvSpPr>
        <p:spPr>
          <a:xfrm>
            <a:off x="7900762" y="2836415"/>
            <a:ext cx="2157638" cy="2937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View Configuration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98E90-E075-E41E-E6B0-679D629B03E1}"/>
              </a:ext>
            </a:extLst>
          </p:cNvPr>
          <p:cNvSpPr/>
          <p:nvPr/>
        </p:nvSpPr>
        <p:spPr>
          <a:xfrm>
            <a:off x="821518" y="5269489"/>
            <a:ext cx="8028192" cy="519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1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313C1-E3FB-E092-78A5-06D24A1B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D3E70-7539-B93A-5D43-CFCAF8E7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4256458"/>
            <a:ext cx="9772650" cy="1704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3A928E-FC0C-E249-41DB-BF74269A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00CE6A-6FE4-2FC7-11E0-BA7BDED4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CC97C-6A07-072E-64B3-F2BC5E9D280C}"/>
              </a:ext>
            </a:extLst>
          </p:cNvPr>
          <p:cNvSpPr txBox="1"/>
          <p:nvPr/>
        </p:nvSpPr>
        <p:spPr>
          <a:xfrm>
            <a:off x="7688111" y="4899131"/>
            <a:ext cx="1558265" cy="3220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9E129C-2105-A8E8-DAAE-F90186CF8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539" y="1049230"/>
            <a:ext cx="9186922" cy="2925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E20345-F3E9-9541-251E-A769D68B2DBA}"/>
              </a:ext>
            </a:extLst>
          </p:cNvPr>
          <p:cNvSpPr/>
          <p:nvPr/>
        </p:nvSpPr>
        <p:spPr>
          <a:xfrm>
            <a:off x="5858540" y="1488559"/>
            <a:ext cx="946297" cy="329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96AB4-39B6-DF1A-A777-FF1F571D1288}"/>
              </a:ext>
            </a:extLst>
          </p:cNvPr>
          <p:cNvSpPr/>
          <p:nvPr/>
        </p:nvSpPr>
        <p:spPr>
          <a:xfrm>
            <a:off x="1733107" y="3429000"/>
            <a:ext cx="1339702" cy="313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78840-3462-1CAD-6735-6D8BC32FF83D}"/>
              </a:ext>
            </a:extLst>
          </p:cNvPr>
          <p:cNvSpPr txBox="1"/>
          <p:nvPr/>
        </p:nvSpPr>
        <p:spPr>
          <a:xfrm>
            <a:off x="7900762" y="2836416"/>
            <a:ext cx="2115108" cy="2789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View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955016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505FC-D39C-60E7-CFD8-E546C0698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18117-45E8-68DF-F524-1A54E42C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5526"/>
            <a:ext cx="12192000" cy="2024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B0BA2C8-1DCD-5CF1-82F4-FBA79BB5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B656FE-C068-9367-33AF-2F9C44775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DED3D-E96A-9F1B-B018-1B983A50ECEA}"/>
              </a:ext>
            </a:extLst>
          </p:cNvPr>
          <p:cNvSpPr txBox="1"/>
          <p:nvPr/>
        </p:nvSpPr>
        <p:spPr>
          <a:xfrm>
            <a:off x="6990133" y="907014"/>
            <a:ext cx="3992192" cy="7757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Here we see that the summary is coming from the </a:t>
            </a:r>
            <a:r>
              <a:rPr lang="en-US" sz="1400" dirty="0">
                <a:hlinkClick r:id="rId3"/>
              </a:rPr>
              <a:t>520 (summary field</a:t>
            </a:r>
            <a:r>
              <a:rPr lang="en-US" sz="1400" dirty="0"/>
              <a:t>), in the case of a MARC21 record)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08C823-5F73-1C62-0EE0-BB78FF3572D6}"/>
              </a:ext>
            </a:extLst>
          </p:cNvPr>
          <p:cNvSpPr/>
          <p:nvPr/>
        </p:nvSpPr>
        <p:spPr>
          <a:xfrm>
            <a:off x="810228" y="5358931"/>
            <a:ext cx="8092034" cy="516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DF86A-754B-B6E1-DEC1-92978F94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03" y="2027573"/>
            <a:ext cx="10782300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962E6B-858C-9602-9E8D-406C5A7F51C7}"/>
              </a:ext>
            </a:extLst>
          </p:cNvPr>
          <p:cNvSpPr/>
          <p:nvPr/>
        </p:nvSpPr>
        <p:spPr>
          <a:xfrm>
            <a:off x="810228" y="2523281"/>
            <a:ext cx="10035250" cy="380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C81CFB-01CD-812D-F8D3-A6B9205B2CE6}"/>
              </a:ext>
            </a:extLst>
          </p:cNvPr>
          <p:cNvCxnSpPr/>
          <p:nvPr/>
        </p:nvCxnSpPr>
        <p:spPr>
          <a:xfrm flipH="1">
            <a:off x="5521124" y="2904215"/>
            <a:ext cx="717630" cy="24652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154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DB950-887C-0FBC-E43C-28583937E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E0ED5F-06AB-F1C8-1EAD-911ADB727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71" y="1023988"/>
            <a:ext cx="9667197" cy="4978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8B32434-CD47-C427-3E4E-B0827FB6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20D572-5739-B2BA-15FE-7EB778C62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1DA60-63A2-A146-72B9-142B0520A35A}"/>
              </a:ext>
            </a:extLst>
          </p:cNvPr>
          <p:cNvSpPr txBox="1"/>
          <p:nvPr/>
        </p:nvSpPr>
        <p:spPr>
          <a:xfrm>
            <a:off x="7019470" y="1736204"/>
            <a:ext cx="4215871" cy="78707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Record indicators (such as Open Access and Peer Reviewed) are now grouped prominently at the top next to the record's resource type.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8B5E2-0A9F-A473-78CA-38886C883D59}"/>
              </a:ext>
            </a:extLst>
          </p:cNvPr>
          <p:cNvSpPr/>
          <p:nvPr/>
        </p:nvSpPr>
        <p:spPr>
          <a:xfrm>
            <a:off x="2946261" y="3973687"/>
            <a:ext cx="2158174" cy="355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6911E-87C4-DD2B-AFA8-3710C3D27954}"/>
              </a:ext>
            </a:extLst>
          </p:cNvPr>
          <p:cNvSpPr/>
          <p:nvPr/>
        </p:nvSpPr>
        <p:spPr>
          <a:xfrm>
            <a:off x="2784216" y="1184188"/>
            <a:ext cx="1047004" cy="355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58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6320A-F0CB-823E-7B91-516099E3A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441EDC-D829-0E65-A0F9-DF86EAEA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4243166"/>
            <a:ext cx="9744075" cy="1476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A5390-3DEC-CA8D-EDD8-D6B13471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744" y="1425255"/>
            <a:ext cx="8686800" cy="1266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4285FB5-7D57-070F-9C6D-2375E108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48E987-7B10-ECAB-A473-0298415A0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BD3EAB-EC49-257D-345A-B803A6E4736F}"/>
              </a:ext>
            </a:extLst>
          </p:cNvPr>
          <p:cNvSpPr/>
          <p:nvPr/>
        </p:nvSpPr>
        <p:spPr>
          <a:xfrm>
            <a:off x="2367526" y="4317597"/>
            <a:ext cx="1789804" cy="3007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65EB6-098F-64BF-C00E-12BEAE5135F1}"/>
              </a:ext>
            </a:extLst>
          </p:cNvPr>
          <p:cNvSpPr txBox="1"/>
          <p:nvPr/>
        </p:nvSpPr>
        <p:spPr>
          <a:xfrm>
            <a:off x="5947144" y="1848483"/>
            <a:ext cx="4215871" cy="469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previous</a:t>
            </a:r>
            <a:r>
              <a:rPr lang="en-US" sz="1400" dirty="0"/>
              <a:t> Primo VE interface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BB6EE-9F28-B656-94E3-A8C4B2D31DC5}"/>
              </a:ext>
            </a:extLst>
          </p:cNvPr>
          <p:cNvSpPr txBox="1"/>
          <p:nvPr/>
        </p:nvSpPr>
        <p:spPr>
          <a:xfrm>
            <a:off x="6033897" y="4702005"/>
            <a:ext cx="4215871" cy="4694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new </a:t>
            </a:r>
            <a:r>
              <a:rPr lang="en-US" sz="1400" dirty="0"/>
              <a:t>Primo VE </a:t>
            </a:r>
            <a:r>
              <a:rPr lang="en-US" sz="1400" b="1" dirty="0"/>
              <a:t>NDE</a:t>
            </a:r>
            <a:r>
              <a:rPr lang="en-US" sz="1400" dirty="0"/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1910410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10F3-B42C-89E3-1FCF-0B7287FA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9DB6B-B980-6CF4-4D7A-1A7D0609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12" y="1070487"/>
            <a:ext cx="8642356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1C8AE41-81B4-B0E4-9138-F8B23C20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324F54-39BF-BB35-4648-FCB1D1E9C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BB704-98AA-07DE-03C4-389B972CF934}"/>
              </a:ext>
            </a:extLst>
          </p:cNvPr>
          <p:cNvSpPr txBox="1"/>
          <p:nvPr/>
        </p:nvSpPr>
        <p:spPr>
          <a:xfrm>
            <a:off x="3750972" y="1387326"/>
            <a:ext cx="4786972" cy="9305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Each brief record contains links for "Record Actions".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Record actions are grouped by the following categories and displayed on top: Share, Citations, Export, and Favorites.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FE161-FB3E-452C-9119-900321A3AB3F}"/>
              </a:ext>
            </a:extLst>
          </p:cNvPr>
          <p:cNvSpPr/>
          <p:nvPr/>
        </p:nvSpPr>
        <p:spPr>
          <a:xfrm>
            <a:off x="9172366" y="1366061"/>
            <a:ext cx="1119952" cy="36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88E96-C948-614F-0C60-28FDCFEC9A39}"/>
              </a:ext>
            </a:extLst>
          </p:cNvPr>
          <p:cNvSpPr/>
          <p:nvPr/>
        </p:nvSpPr>
        <p:spPr>
          <a:xfrm>
            <a:off x="9172364" y="3351215"/>
            <a:ext cx="1119952" cy="36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BFF7B-8280-0443-966E-EFB29AAAD211}"/>
              </a:ext>
            </a:extLst>
          </p:cNvPr>
          <p:cNvSpPr/>
          <p:nvPr/>
        </p:nvSpPr>
        <p:spPr>
          <a:xfrm>
            <a:off x="9182999" y="5124893"/>
            <a:ext cx="1119952" cy="367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91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495A-A7F2-B79E-8F5B-C574774E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725E7-8A63-4AF8-8A7A-525F6B8C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" y="1728377"/>
            <a:ext cx="12192000" cy="372533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42C6E2-2DD3-4A0E-5D5B-8CD8E8AC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36B3CD-CC85-A58E-5EDD-376FEF202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CF1F4-88F5-772A-77E8-5C59691F4AB0}"/>
              </a:ext>
            </a:extLst>
          </p:cNvPr>
          <p:cNvSpPr/>
          <p:nvPr/>
        </p:nvSpPr>
        <p:spPr>
          <a:xfrm>
            <a:off x="10617331" y="2235478"/>
            <a:ext cx="356409" cy="306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D0421-3230-4BD4-2E2C-3C9F67BD4900}"/>
              </a:ext>
            </a:extLst>
          </p:cNvPr>
          <p:cNvSpPr txBox="1"/>
          <p:nvPr/>
        </p:nvSpPr>
        <p:spPr>
          <a:xfrm>
            <a:off x="4136065" y="1025451"/>
            <a:ext cx="3650126" cy="30976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Click to get all available share options</a:t>
            </a:r>
          </a:p>
        </p:txBody>
      </p:sp>
    </p:spTree>
    <p:extLst>
      <p:ext uri="{BB962C8B-B14F-4D97-AF65-F5344CB8AC3E}">
        <p14:creationId xmlns:p14="http://schemas.microsoft.com/office/powerpoint/2010/main" val="1028374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4479-44B3-5B13-A6ED-E0BC8CAD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777DD-B821-FDDA-9F5A-B06D5F2D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310"/>
            <a:ext cx="12192000" cy="329681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6B28DE9-F61B-8600-4A3A-B5E2017C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6F0B08-3DA2-1228-1BA9-5E2299DAA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2265F2-6480-E24C-B4B5-4B48ADF452C4}"/>
              </a:ext>
            </a:extLst>
          </p:cNvPr>
          <p:cNvSpPr/>
          <p:nvPr/>
        </p:nvSpPr>
        <p:spPr>
          <a:xfrm>
            <a:off x="10997958" y="2398064"/>
            <a:ext cx="356409" cy="306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2375C-9124-EF37-F495-D1BBBB6E4293}"/>
              </a:ext>
            </a:extLst>
          </p:cNvPr>
          <p:cNvSpPr txBox="1"/>
          <p:nvPr/>
        </p:nvSpPr>
        <p:spPr>
          <a:xfrm>
            <a:off x="5508432" y="1227470"/>
            <a:ext cx="1211340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22377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96F2-42CE-E459-C618-56B2CB28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F74278-6AE9-0C2B-CFCF-57E54D4D81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Testing the Next Discovery Experience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9869A-822B-8F67-5201-2EF6D7157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FA3FD-CF51-966A-FCDB-FBE1DAE590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6F73CA5-B18D-D2BD-2859-EC04170B220C}"/>
              </a:ext>
            </a:extLst>
          </p:cNvPr>
          <p:cNvSpPr txBox="1">
            <a:spLocks/>
          </p:cNvSpPr>
          <p:nvPr/>
        </p:nvSpPr>
        <p:spPr>
          <a:xfrm>
            <a:off x="182880" y="3553960"/>
            <a:ext cx="11807190" cy="555586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While using the current Discovery Interface</a:t>
            </a: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3948769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8495A-A7F2-B79E-8F5B-C574774E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94817-7D02-470B-7802-4FB35DF0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312"/>
            <a:ext cx="12192000" cy="4643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542C6E2-2DD3-4A0E-5D5B-8CD8E8AC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36B3CD-CC85-A58E-5EDD-376FEF202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CF1F4-88F5-772A-77E8-5C59691F4AB0}"/>
              </a:ext>
            </a:extLst>
          </p:cNvPr>
          <p:cNvSpPr/>
          <p:nvPr/>
        </p:nvSpPr>
        <p:spPr>
          <a:xfrm>
            <a:off x="10531202" y="2117846"/>
            <a:ext cx="356409" cy="306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D0421-3230-4BD4-2E2C-3C9F67BD4900}"/>
              </a:ext>
            </a:extLst>
          </p:cNvPr>
          <p:cNvSpPr txBox="1"/>
          <p:nvPr/>
        </p:nvSpPr>
        <p:spPr>
          <a:xfrm>
            <a:off x="4040372" y="1227470"/>
            <a:ext cx="3700130" cy="309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Click to get all available export options</a:t>
            </a:r>
          </a:p>
        </p:txBody>
      </p:sp>
    </p:spTree>
    <p:extLst>
      <p:ext uri="{BB962C8B-B14F-4D97-AF65-F5344CB8AC3E}">
        <p14:creationId xmlns:p14="http://schemas.microsoft.com/office/powerpoint/2010/main" val="921078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76E9-51A9-E48A-2BC1-1828D2CF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466A7-AF02-5265-92D4-71743CA7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082"/>
            <a:ext cx="12192000" cy="298183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D1EB3B6-8176-BF6F-DCB8-25FE7727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695701-F6E7-7A02-1249-407C361FF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3C702-4A80-FC11-247E-4AF3D54A96DC}"/>
              </a:ext>
            </a:extLst>
          </p:cNvPr>
          <p:cNvSpPr/>
          <p:nvPr/>
        </p:nvSpPr>
        <p:spPr>
          <a:xfrm>
            <a:off x="11571292" y="2459973"/>
            <a:ext cx="356409" cy="306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2C534-46F0-541E-CBB4-AD7CA68C1FD4}"/>
              </a:ext>
            </a:extLst>
          </p:cNvPr>
          <p:cNvSpPr txBox="1"/>
          <p:nvPr/>
        </p:nvSpPr>
        <p:spPr>
          <a:xfrm>
            <a:off x="4360120" y="1239044"/>
            <a:ext cx="3380382" cy="30976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Click to add to saved records</a:t>
            </a:r>
          </a:p>
        </p:txBody>
      </p:sp>
    </p:spTree>
    <p:extLst>
      <p:ext uri="{BB962C8B-B14F-4D97-AF65-F5344CB8AC3E}">
        <p14:creationId xmlns:p14="http://schemas.microsoft.com/office/powerpoint/2010/main" val="1530003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27F6-D7B1-5C5E-23C5-28DFE2FE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08F2B-DB91-B4F1-F9DE-DF44203E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997567"/>
            <a:ext cx="11888116" cy="4951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2685E56-90CE-F8F9-2D28-17EBBCBD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Brief Record Display and Record Actions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78C068-4182-2D6D-7CDC-8411BC542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4E630-C584-C290-5C8D-5F90853DFA15}"/>
              </a:ext>
            </a:extLst>
          </p:cNvPr>
          <p:cNvSpPr/>
          <p:nvPr/>
        </p:nvSpPr>
        <p:spPr>
          <a:xfrm>
            <a:off x="11045801" y="1073878"/>
            <a:ext cx="779000" cy="282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98BD6-974A-2688-1731-24596797EB6F}"/>
              </a:ext>
            </a:extLst>
          </p:cNvPr>
          <p:cNvSpPr txBox="1"/>
          <p:nvPr/>
        </p:nvSpPr>
        <p:spPr>
          <a:xfrm>
            <a:off x="8113414" y="1928386"/>
            <a:ext cx="3673878" cy="804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Export and Add to saved records can be performed on multiple selected records from search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C5FA97-8F07-D8E4-4486-F1A0F0FF8B22}"/>
              </a:ext>
            </a:extLst>
          </p:cNvPr>
          <p:cNvSpPr/>
          <p:nvPr/>
        </p:nvSpPr>
        <p:spPr>
          <a:xfrm>
            <a:off x="483271" y="3880473"/>
            <a:ext cx="367874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15F31-AC2B-A558-7570-F1AB88DCA6D9}"/>
              </a:ext>
            </a:extLst>
          </p:cNvPr>
          <p:cNvSpPr/>
          <p:nvPr/>
        </p:nvSpPr>
        <p:spPr>
          <a:xfrm>
            <a:off x="475958" y="1714128"/>
            <a:ext cx="367874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2D2BB-FF7D-9443-DF10-D5D37C7AE293}"/>
              </a:ext>
            </a:extLst>
          </p:cNvPr>
          <p:cNvCxnSpPr/>
          <p:nvPr/>
        </p:nvCxnSpPr>
        <p:spPr>
          <a:xfrm>
            <a:off x="9963512" y="1215353"/>
            <a:ext cx="9569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23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2AE6-7833-57D8-538A-CDF79761A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35580B-C9B6-AB0B-B8E9-C099C9F98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Full Record Display 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DB648-85C1-9EC9-9911-5F995284D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F626C-B40F-985A-78C5-CB516E137A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127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6B42-46A0-7203-E5EB-3ABA82F0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5D26EA-F091-93D3-90EC-F6D7A5779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007" y="962537"/>
            <a:ext cx="7966520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078C5B8-00AB-50F1-4BA8-845F44EB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Record Display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6BB633-B012-A128-3E55-3FC15C0D5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8CD55-E28C-4DA9-6002-423191CC1983}"/>
              </a:ext>
            </a:extLst>
          </p:cNvPr>
          <p:cNvSpPr txBox="1"/>
          <p:nvPr/>
        </p:nvSpPr>
        <p:spPr>
          <a:xfrm>
            <a:off x="8172994" y="2429540"/>
            <a:ext cx="3614298" cy="8345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the Full Record Display the search bar and main menu links are available at the top of the page.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F9B63-98EB-B788-2DEF-A5897D6ED1FC}"/>
              </a:ext>
            </a:extLst>
          </p:cNvPr>
          <p:cNvSpPr/>
          <p:nvPr/>
        </p:nvSpPr>
        <p:spPr>
          <a:xfrm>
            <a:off x="2445488" y="1318438"/>
            <a:ext cx="7874039" cy="361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DE3C0-34C1-C24F-459B-EE17224D5548}"/>
              </a:ext>
            </a:extLst>
          </p:cNvPr>
          <p:cNvSpPr/>
          <p:nvPr/>
        </p:nvSpPr>
        <p:spPr>
          <a:xfrm>
            <a:off x="2449026" y="971105"/>
            <a:ext cx="7874039" cy="361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9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4BF4B-6F53-F209-5185-83A83E119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C8D91-C028-12FE-AE2E-2B3F2641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51" y="1227766"/>
            <a:ext cx="7440686" cy="5215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1E069D0-E9A6-E784-E9BE-D4694A9A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Record Display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99C3E8-A646-CF49-66A7-974B35FFC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F0441-ECC0-CC1F-6971-ADE56A534DE5}"/>
              </a:ext>
            </a:extLst>
          </p:cNvPr>
          <p:cNvSpPr txBox="1"/>
          <p:nvPr/>
        </p:nvSpPr>
        <p:spPr>
          <a:xfrm>
            <a:off x="8172994" y="2429539"/>
            <a:ext cx="3614298" cy="8133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with Primo VE, in the Full Record Display the search bar and main menu links were not available.</a:t>
            </a:r>
          </a:p>
        </p:txBody>
      </p:sp>
    </p:spTree>
    <p:extLst>
      <p:ext uri="{BB962C8B-B14F-4D97-AF65-F5344CB8AC3E}">
        <p14:creationId xmlns:p14="http://schemas.microsoft.com/office/powerpoint/2010/main" val="2355028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728CF-9AF3-A896-FC36-AFA707EE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C4F333-DC6D-2794-5CCF-9257BCB97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88" y="989724"/>
            <a:ext cx="6420293" cy="5558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14E5AE5-30FD-CEFD-CC0F-2238AB69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Record Display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2ACBED-80EF-8B66-8BDA-7675B04CF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C7818-C931-613F-0700-1909A69C448B}"/>
              </a:ext>
            </a:extLst>
          </p:cNvPr>
          <p:cNvSpPr txBox="1"/>
          <p:nvPr/>
        </p:nvSpPr>
        <p:spPr>
          <a:xfrm>
            <a:off x="8181038" y="1409035"/>
            <a:ext cx="3614298" cy="1451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Users can now expand and collapse sections by selecting the Plus and Minus icons.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Here we have collapsed the "Requests" section and left expanded the "Locations" and "Details"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B3FB9-1F82-4DC2-90FB-397326960C14}"/>
              </a:ext>
            </a:extLst>
          </p:cNvPr>
          <p:cNvSpPr/>
          <p:nvPr/>
        </p:nvSpPr>
        <p:spPr>
          <a:xfrm>
            <a:off x="7449923" y="2541183"/>
            <a:ext cx="297711" cy="329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1C35F-319A-6F26-A875-290C6CFE7C2F}"/>
              </a:ext>
            </a:extLst>
          </p:cNvPr>
          <p:cNvSpPr/>
          <p:nvPr/>
        </p:nvSpPr>
        <p:spPr>
          <a:xfrm>
            <a:off x="7464096" y="4671257"/>
            <a:ext cx="297711" cy="329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75B9F-B0E9-0379-1891-FD43C83D452E}"/>
              </a:ext>
            </a:extLst>
          </p:cNvPr>
          <p:cNvSpPr/>
          <p:nvPr/>
        </p:nvSpPr>
        <p:spPr>
          <a:xfrm>
            <a:off x="7446370" y="2867268"/>
            <a:ext cx="297711" cy="329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19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B7780-4012-8BB0-0272-4B6B4342A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DEE2A-F60A-1C18-695A-64DB9257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6" y="954615"/>
            <a:ext cx="7636741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BC9A6BC-A7DB-4F3A-F66A-C65C2E30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Record Display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BB13BC-B7E6-0E24-3190-0926DEAD1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0B86E-7BE5-068E-1646-B836937D580B}"/>
              </a:ext>
            </a:extLst>
          </p:cNvPr>
          <p:cNvSpPr txBox="1"/>
          <p:nvPr/>
        </p:nvSpPr>
        <p:spPr>
          <a:xfrm>
            <a:off x="8172994" y="2429539"/>
            <a:ext cx="3614298" cy="9994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Requests Section - Requests have moved from being displayed within the "Get It" services section to a dedicated, more visually distinct area.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B87E5E-4E4F-E8DF-C446-E8111A81B38F}"/>
              </a:ext>
            </a:extLst>
          </p:cNvPr>
          <p:cNvSpPr/>
          <p:nvPr/>
        </p:nvSpPr>
        <p:spPr>
          <a:xfrm>
            <a:off x="2796363" y="2440172"/>
            <a:ext cx="3614298" cy="377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EEF38-AC05-78F8-3591-EEDCC4CDA16F}"/>
              </a:ext>
            </a:extLst>
          </p:cNvPr>
          <p:cNvSpPr/>
          <p:nvPr/>
        </p:nvSpPr>
        <p:spPr>
          <a:xfrm>
            <a:off x="2349796" y="3503428"/>
            <a:ext cx="6974958" cy="2652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48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74D-7EE4-ED14-54CF-123CF69E1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41CDF-DE44-2352-E531-3094B7DE0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22" y="1178437"/>
            <a:ext cx="7971721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F033BC0-4CFA-1DF3-2E33-673CAA78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Record Display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9B3C89-1D00-2E54-3435-5319A0EB1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6079E-DD52-1271-0684-3D0471F2804A}"/>
              </a:ext>
            </a:extLst>
          </p:cNvPr>
          <p:cNvSpPr txBox="1"/>
          <p:nvPr/>
        </p:nvSpPr>
        <p:spPr>
          <a:xfrm>
            <a:off x="8172994" y="2429539"/>
            <a:ext cx="3614298" cy="8452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b="1" dirty="0"/>
              <a:t>Previously</a:t>
            </a:r>
            <a:r>
              <a:rPr lang="en-US" sz="1400" dirty="0"/>
              <a:t> with Primo VE, requests were being displayed within the "Get It" services section.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2203AC-2747-6BF9-2EB7-65A8D977A5D8}"/>
              </a:ext>
            </a:extLst>
          </p:cNvPr>
          <p:cNvSpPr/>
          <p:nvPr/>
        </p:nvSpPr>
        <p:spPr>
          <a:xfrm>
            <a:off x="2853070" y="4260221"/>
            <a:ext cx="3614298" cy="377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340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29BDE-F2E2-4A55-5DBD-14BA74B5D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F9B3DA-7A3F-C1FB-D66A-2237FF4231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Request Forms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A78C-0A11-540E-7BF9-724D1DC5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5D231-7896-CEDD-3911-39FC128BF2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69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A3AF2-5A6B-225A-E31A-EDEEE7AC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D7A5CD-DCED-8081-FC9B-FE5EE891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Next Discovery Experience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8D31F-66CA-DD47-E7EA-51452891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A17C08-C6C9-2BA1-CFB6-FDA2C4B548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761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Next Discovery Experience can be tested by duplicating an existing Primo VE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C32F0-2B7D-8C70-7E24-728D1897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141"/>
            <a:ext cx="12192000" cy="3957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A0070-5B97-83AE-0BAA-5E2C0EB581B5}"/>
              </a:ext>
            </a:extLst>
          </p:cNvPr>
          <p:cNvSpPr/>
          <p:nvPr/>
        </p:nvSpPr>
        <p:spPr>
          <a:xfrm>
            <a:off x="10526233" y="4465674"/>
            <a:ext cx="1488558" cy="372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D7A43F-2898-90AC-AC13-AA6122D54911}"/>
              </a:ext>
            </a:extLst>
          </p:cNvPr>
          <p:cNvSpPr/>
          <p:nvPr/>
        </p:nvSpPr>
        <p:spPr>
          <a:xfrm>
            <a:off x="11571292" y="3286408"/>
            <a:ext cx="533191" cy="372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38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5E5F-47F0-D28E-1370-FD753F08B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FF4A5-47EA-1A3B-1427-2AC84CFF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27" y="994927"/>
            <a:ext cx="5687824" cy="5385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50EEEAE-705B-9550-380B-0776D98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Request Forms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942CAD-DFCC-AD66-995B-AF6487562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92ABE-8196-7F95-0097-3D61DA37F70B}"/>
              </a:ext>
            </a:extLst>
          </p:cNvPr>
          <p:cNvSpPr txBox="1"/>
          <p:nvPr/>
        </p:nvSpPr>
        <p:spPr>
          <a:xfrm>
            <a:off x="8268687" y="1562986"/>
            <a:ext cx="2459564" cy="5635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click here to see the new Request Form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5947B9-DBFE-C9BE-DB89-1DBF6C314276}"/>
              </a:ext>
            </a:extLst>
          </p:cNvPr>
          <p:cNvSpPr/>
          <p:nvPr/>
        </p:nvSpPr>
        <p:spPr>
          <a:xfrm>
            <a:off x="7761767" y="2647507"/>
            <a:ext cx="1052624" cy="404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21B19A-AF79-9E61-F6F0-F29B3744C541}"/>
              </a:ext>
            </a:extLst>
          </p:cNvPr>
          <p:cNvCxnSpPr/>
          <p:nvPr/>
        </p:nvCxnSpPr>
        <p:spPr>
          <a:xfrm flipH="1">
            <a:off x="8389088" y="2126512"/>
            <a:ext cx="223284" cy="4883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654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5E5F-47F0-D28E-1370-FD753F08B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597CA-0856-5118-2959-29E0331A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914400"/>
            <a:ext cx="565785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50EEEAE-705B-9550-380B-0776D98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Request Forms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942CAD-DFCC-AD66-995B-AF6487562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92ABE-8196-7F95-0097-3D61DA37F70B}"/>
              </a:ext>
            </a:extLst>
          </p:cNvPr>
          <p:cNvSpPr txBox="1"/>
          <p:nvPr/>
        </p:nvSpPr>
        <p:spPr>
          <a:xfrm>
            <a:off x="8172994" y="2429539"/>
            <a:ext cx="3614298" cy="11855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Simplified Request forms - request forms have been simplified, streamlining the process for users to submit their requests quickly and efficiently.</a:t>
            </a:r>
          </a:p>
        </p:txBody>
      </p:sp>
    </p:spTree>
    <p:extLst>
      <p:ext uri="{BB962C8B-B14F-4D97-AF65-F5344CB8AC3E}">
        <p14:creationId xmlns:p14="http://schemas.microsoft.com/office/powerpoint/2010/main" val="3507966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7A9C-E0B0-135A-97A6-E02477C6E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524B5A-1A47-6C80-0431-A4658068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071562"/>
            <a:ext cx="6934200" cy="4714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8E3385D-2868-8F74-1CF5-506BD188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Request Forms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4BD9CA-90E0-AF92-9B7F-D8BD31F78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4D106-D024-E3BB-0BD6-4E6E4C83FED3}"/>
              </a:ext>
            </a:extLst>
          </p:cNvPr>
          <p:cNvSpPr txBox="1"/>
          <p:nvPr/>
        </p:nvSpPr>
        <p:spPr>
          <a:xfrm>
            <a:off x="8172994" y="2429539"/>
            <a:ext cx="3614298" cy="62200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b="1" dirty="0"/>
              <a:t>Previously</a:t>
            </a:r>
            <a:r>
              <a:rPr lang="en-US" sz="1400" dirty="0"/>
              <a:t> with Primo VE, this is how the request form appeared.</a:t>
            </a:r>
          </a:p>
        </p:txBody>
      </p:sp>
    </p:spTree>
    <p:extLst>
      <p:ext uri="{BB962C8B-B14F-4D97-AF65-F5344CB8AC3E}">
        <p14:creationId xmlns:p14="http://schemas.microsoft.com/office/powerpoint/2010/main" val="1548618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4138C-A13E-A928-A182-17FDE1D03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4CE8F0-879D-1AE6-3AF0-2F7FDDFC1E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Collection Discovery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001DB-A0F7-0DC2-DB95-E78B0E715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E4128-1E92-20AC-71C6-EA0003CB12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543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6F18D-13B8-BC3B-0029-42601990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E4F4F-79FB-4407-6A4A-BA664315C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43" y="1077853"/>
            <a:ext cx="7342909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9600F05-0AF6-E1A7-6725-EBF50A04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A607FD-562D-EEAA-B77A-A5712CDDC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E0D0-EDCA-B4C3-3A77-090891B01A25}"/>
              </a:ext>
            </a:extLst>
          </p:cNvPr>
          <p:cNvSpPr txBox="1"/>
          <p:nvPr/>
        </p:nvSpPr>
        <p:spPr>
          <a:xfrm>
            <a:off x="9011920" y="1100468"/>
            <a:ext cx="3120788" cy="5556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new Primo VE NDE Collection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30912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BD0E-178A-09FC-C820-8BE580B1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FC3897-D5D5-4F12-2601-10393080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2" y="1209040"/>
            <a:ext cx="11104256" cy="50292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D0448BC-AA40-93EB-4153-752FC9D2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F47616-33D9-5B40-77A3-6C456A2A8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343E6-A6D3-16D0-EDCE-7B65B1BC08E7}"/>
              </a:ext>
            </a:extLst>
          </p:cNvPr>
          <p:cNvSpPr txBox="1"/>
          <p:nvPr/>
        </p:nvSpPr>
        <p:spPr>
          <a:xfrm>
            <a:off x="9011920" y="1100468"/>
            <a:ext cx="3120788" cy="5556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</a:t>
            </a:r>
            <a:r>
              <a:rPr lang="en-US" sz="1400" b="1" dirty="0"/>
              <a:t>previous</a:t>
            </a:r>
            <a:r>
              <a:rPr lang="en-US" sz="1400" dirty="0"/>
              <a:t> Primo VE Collection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4990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2B651-1203-4776-F199-64686A4E0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EC79D-0108-B222-62B5-ACCBEC4E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43" y="1077853"/>
            <a:ext cx="7342909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CD2812-605A-D0F1-8628-ACF0BACA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24D36B-AB3D-FE1C-AB34-87C74E86B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E3B5F-215D-86AB-D655-466AA371FAF3}"/>
              </a:ext>
            </a:extLst>
          </p:cNvPr>
          <p:cNvSpPr txBox="1"/>
          <p:nvPr/>
        </p:nvSpPr>
        <p:spPr>
          <a:xfrm>
            <a:off x="9011920" y="1100468"/>
            <a:ext cx="3120788" cy="10737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now click on the collection "Impressionist Portraits and Paintings" to view the contents of the collection.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C97E18-EA7E-15FB-A4B1-4055C1449E5D}"/>
              </a:ext>
            </a:extLst>
          </p:cNvPr>
          <p:cNvSpPr/>
          <p:nvPr/>
        </p:nvSpPr>
        <p:spPr>
          <a:xfrm>
            <a:off x="2733040" y="2661920"/>
            <a:ext cx="2336800" cy="1889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A00412-775B-D1FD-3AF7-7156CDC4EF54}"/>
              </a:ext>
            </a:extLst>
          </p:cNvPr>
          <p:cNvCxnSpPr>
            <a:cxnSpLocks/>
          </p:cNvCxnSpPr>
          <p:nvPr/>
        </p:nvCxnSpPr>
        <p:spPr>
          <a:xfrm flipH="1">
            <a:off x="4297680" y="1595120"/>
            <a:ext cx="1027662" cy="9855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7EAB66-79BA-E515-6E50-00942FA19A6D}"/>
              </a:ext>
            </a:extLst>
          </p:cNvPr>
          <p:cNvCxnSpPr>
            <a:cxnSpLocks/>
          </p:cNvCxnSpPr>
          <p:nvPr/>
        </p:nvCxnSpPr>
        <p:spPr>
          <a:xfrm flipH="1" flipV="1">
            <a:off x="5325342" y="1595120"/>
            <a:ext cx="3686578" cy="1730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6200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EED26-9365-D4D1-64D8-DAAD1CAD2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67612-4A48-2C1D-72F8-60FB0E11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46" y="969903"/>
            <a:ext cx="8295968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2DBB3B-67BB-AA11-5243-E54FBDE9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8847DF-0F51-0B79-B398-5E709568C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9F7C1-4394-92F1-D6AE-E393509BF00F}"/>
              </a:ext>
            </a:extLst>
          </p:cNvPr>
          <p:cNvSpPr txBox="1"/>
          <p:nvPr/>
        </p:nvSpPr>
        <p:spPr>
          <a:xfrm>
            <a:off x="9011920" y="1100468"/>
            <a:ext cx="3120788" cy="79958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option to filter by facets (tentatively scheduled for June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51645C-4870-2EC1-368C-72E2548CE039}"/>
              </a:ext>
            </a:extLst>
          </p:cNvPr>
          <p:cNvSpPr/>
          <p:nvPr/>
        </p:nvSpPr>
        <p:spPr>
          <a:xfrm>
            <a:off x="3386184" y="2748414"/>
            <a:ext cx="734554" cy="362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34194C-CA39-EBD6-D255-3B638AFC6304}"/>
              </a:ext>
            </a:extLst>
          </p:cNvPr>
          <p:cNvCxnSpPr>
            <a:cxnSpLocks/>
          </p:cNvCxnSpPr>
          <p:nvPr/>
        </p:nvCxnSpPr>
        <p:spPr>
          <a:xfrm flipH="1">
            <a:off x="4120738" y="1595120"/>
            <a:ext cx="1204604" cy="1064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78A0E4-40D7-5F32-E50B-1F01BE5CB6F7}"/>
              </a:ext>
            </a:extLst>
          </p:cNvPr>
          <p:cNvCxnSpPr>
            <a:cxnSpLocks/>
          </p:cNvCxnSpPr>
          <p:nvPr/>
        </p:nvCxnSpPr>
        <p:spPr>
          <a:xfrm flipH="1" flipV="1">
            <a:off x="5325342" y="1595120"/>
            <a:ext cx="3686578" cy="1730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379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05189-2BCD-3023-D821-11A47C2A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E24915-FDA1-E7AD-0B5D-1F81E863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46" y="969903"/>
            <a:ext cx="8295968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2A6241A-E505-31A1-65C3-C772D3A4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9A588C-70FE-A601-1C19-B6EEB7888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68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13A50-D4A5-7706-6DD4-042252AD9BD1}"/>
              </a:ext>
            </a:extLst>
          </p:cNvPr>
          <p:cNvSpPr txBox="1"/>
          <p:nvPr/>
        </p:nvSpPr>
        <p:spPr>
          <a:xfrm>
            <a:off x="9011920" y="1100468"/>
            <a:ext cx="3120788" cy="4427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option for "List View"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A9567A-F8CA-6F96-060C-1E58F97E273E}"/>
              </a:ext>
            </a:extLst>
          </p:cNvPr>
          <p:cNvSpPr/>
          <p:nvPr/>
        </p:nvSpPr>
        <p:spPr>
          <a:xfrm>
            <a:off x="9620729" y="2748414"/>
            <a:ext cx="734554" cy="362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FEB91AF-4995-732B-893D-6DF1F44AF62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0164090" y="1543217"/>
            <a:ext cx="408224" cy="1276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85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270F-92EA-EA05-97D7-B207981CD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7DAE4-9145-2D5D-1C69-9C89577AF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9" y="969903"/>
            <a:ext cx="10061499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CD5545-9B13-277D-8947-42487872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9C9096-19B7-F007-153B-4F3EE13E3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98085C-0F64-FB7A-801F-290591682B68}"/>
              </a:ext>
            </a:extLst>
          </p:cNvPr>
          <p:cNvSpPr txBox="1"/>
          <p:nvPr/>
        </p:nvSpPr>
        <p:spPr>
          <a:xfrm>
            <a:off x="9011920" y="1100468"/>
            <a:ext cx="2293389" cy="3629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Here is the "List View"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3221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4E5E-8BB9-6BC7-AB64-E4A79A4E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5EC15-2307-3D4F-DF86-ED55CF3C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418"/>
            <a:ext cx="12192000" cy="2597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28493CF-643F-D07A-135A-735F918B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Next Discovery Experience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C59662-70BC-0997-80AF-F5F93A86E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EF2082-4271-CF96-C659-FDF88C517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761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Primo VE View will be duplicated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C4928-ABB3-D0CD-D218-08B84B5C688C}"/>
              </a:ext>
            </a:extLst>
          </p:cNvPr>
          <p:cNvSpPr/>
          <p:nvPr/>
        </p:nvSpPr>
        <p:spPr>
          <a:xfrm>
            <a:off x="10190734" y="4344807"/>
            <a:ext cx="505619" cy="3827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78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B235-D543-F579-D612-BF0E4BCE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4E374E-C3A1-1403-B83C-866304EA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46" y="969903"/>
            <a:ext cx="8295968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417E93-E867-F201-632C-25791996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ADDA9C-FC43-70FB-C979-1FB4A1B59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7828F-60E3-50EB-2AB1-F4F8A5885132}"/>
              </a:ext>
            </a:extLst>
          </p:cNvPr>
          <p:cNvSpPr txBox="1"/>
          <p:nvPr/>
        </p:nvSpPr>
        <p:spPr>
          <a:xfrm>
            <a:off x="9011920" y="1100468"/>
            <a:ext cx="3120788" cy="6214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now click "Sunset Boats by Claude Monet"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E9296A-AE55-8969-D3B0-FC3A917ACBCD}"/>
              </a:ext>
            </a:extLst>
          </p:cNvPr>
          <p:cNvSpPr/>
          <p:nvPr/>
        </p:nvSpPr>
        <p:spPr>
          <a:xfrm>
            <a:off x="4205580" y="3247529"/>
            <a:ext cx="1530201" cy="1538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D001FE-D804-A842-2005-0191EA7C3970}"/>
              </a:ext>
            </a:extLst>
          </p:cNvPr>
          <p:cNvCxnSpPr>
            <a:cxnSpLocks/>
          </p:cNvCxnSpPr>
          <p:nvPr/>
        </p:nvCxnSpPr>
        <p:spPr>
          <a:xfrm flipH="1">
            <a:off x="5188329" y="2149405"/>
            <a:ext cx="408224" cy="10981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41D6DE3-560E-59DD-150C-1FB205668934}"/>
              </a:ext>
            </a:extLst>
          </p:cNvPr>
          <p:cNvCxnSpPr>
            <a:cxnSpLocks/>
          </p:cNvCxnSpPr>
          <p:nvPr/>
        </p:nvCxnSpPr>
        <p:spPr>
          <a:xfrm flipH="1">
            <a:off x="5596553" y="1411195"/>
            <a:ext cx="3415367" cy="73260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499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639F-EF6C-9660-B1CA-590FA492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30ED47-CC9A-8620-AFCE-22DE9D01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81" y="1411195"/>
            <a:ext cx="6886575" cy="5067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F5B89A2-CE02-22DE-E612-703E2BD4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61ABC3-49CB-0CC0-4F96-FF5FBCC0D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71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2D9B3-680D-C1E1-D5B1-9DCAC5735385}"/>
              </a:ext>
            </a:extLst>
          </p:cNvPr>
          <p:cNvSpPr/>
          <p:nvPr/>
        </p:nvSpPr>
        <p:spPr>
          <a:xfrm>
            <a:off x="3203831" y="1380291"/>
            <a:ext cx="6284553" cy="662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B000FA-805D-56D4-AE15-301E08EAE329}"/>
              </a:ext>
            </a:extLst>
          </p:cNvPr>
          <p:cNvSpPr txBox="1"/>
          <p:nvPr/>
        </p:nvSpPr>
        <p:spPr>
          <a:xfrm>
            <a:off x="9011920" y="1100468"/>
            <a:ext cx="3120788" cy="8352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top bar and search bar are "always on top" for easy navigation by the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3326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EEF8D-83AA-CDFF-B8C5-894616B17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38BBA-BA61-5CBA-5AB8-E9721541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92"/>
            <a:ext cx="12192000" cy="45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8DBAB99-E019-142B-239D-1F914D12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3F2A68-EC66-B79B-4DDE-F67912452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C9885-E24D-6096-D8F4-954CFC68B636}"/>
              </a:ext>
            </a:extLst>
          </p:cNvPr>
          <p:cNvSpPr txBox="1"/>
          <p:nvPr/>
        </p:nvSpPr>
        <p:spPr>
          <a:xfrm>
            <a:off x="9011920" y="1100468"/>
            <a:ext cx="3120788" cy="8352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Previously</a:t>
            </a:r>
            <a:r>
              <a:rPr lang="en-US" sz="1400" dirty="0"/>
              <a:t> in Primo VE the user lost the top bar and search bar after viewing the digital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6103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18D00-43E5-36D8-0F5E-42018121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B636D-CF2F-B7E7-878C-AA99F285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81" y="1411195"/>
            <a:ext cx="6886575" cy="5067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9AF76-2B16-D4D8-F0A5-BC2176CB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1580A1-2A2B-75B7-0295-722A02F82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73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673AF2-414D-222E-7D69-0923AFAD4745}"/>
              </a:ext>
            </a:extLst>
          </p:cNvPr>
          <p:cNvSpPr/>
          <p:nvPr/>
        </p:nvSpPr>
        <p:spPr>
          <a:xfrm>
            <a:off x="3180082" y="2101935"/>
            <a:ext cx="952532" cy="298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17078-39C7-ED96-A2E2-963F63BBE4DF}"/>
              </a:ext>
            </a:extLst>
          </p:cNvPr>
          <p:cNvSpPr txBox="1"/>
          <p:nvPr/>
        </p:nvSpPr>
        <p:spPr>
          <a:xfrm>
            <a:off x="9011920" y="1100468"/>
            <a:ext cx="3120788" cy="14646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Easy navigation for the user to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Go back to previous results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View the previous object in the collection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View the next object in the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2313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9650C-6E74-D59D-F6BF-0C928E464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9F91A4-D575-9611-7DFE-6DDC40FA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81" y="1411195"/>
            <a:ext cx="6886575" cy="5067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E8C5363-11A0-8101-34B1-4DD1EB7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647D3C-F74D-0E5B-A504-3E2FA3FF6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9521D-8B87-5F1B-5370-C21B3E258501}"/>
              </a:ext>
            </a:extLst>
          </p:cNvPr>
          <p:cNvSpPr/>
          <p:nvPr/>
        </p:nvSpPr>
        <p:spPr>
          <a:xfrm>
            <a:off x="3847604" y="2101936"/>
            <a:ext cx="285009" cy="273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50CE3-D58F-4544-EA3D-B68C296F0E25}"/>
              </a:ext>
            </a:extLst>
          </p:cNvPr>
          <p:cNvSpPr txBox="1"/>
          <p:nvPr/>
        </p:nvSpPr>
        <p:spPr>
          <a:xfrm>
            <a:off x="9011920" y="1100468"/>
            <a:ext cx="3120788" cy="10014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will click here to view the next object in the collection which is "Irises by Vincent van Gogh"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FBB843-26C3-3E1B-4C5F-C27744AE59DE}"/>
              </a:ext>
            </a:extLst>
          </p:cNvPr>
          <p:cNvCxnSpPr/>
          <p:nvPr/>
        </p:nvCxnSpPr>
        <p:spPr>
          <a:xfrm flipH="1">
            <a:off x="4132613" y="1638795"/>
            <a:ext cx="4879307" cy="617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241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2F53-B799-9F9F-925F-E8F85EA85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10EF2-114D-B921-ECE2-6E334C96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08" y="1321611"/>
            <a:ext cx="6916115" cy="5134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A148E3-A641-C00B-E05B-66B7C830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317B57-9AD2-B846-212F-2048F5C5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83C54-C90C-325A-803A-5F788F6C79D3}"/>
              </a:ext>
            </a:extLst>
          </p:cNvPr>
          <p:cNvSpPr txBox="1"/>
          <p:nvPr/>
        </p:nvSpPr>
        <p:spPr>
          <a:xfrm>
            <a:off x="8821915" y="1551730"/>
            <a:ext cx="3120788" cy="5145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have automatically moved to the next object in the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00718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0B88-D70E-08F5-AB71-D22E8321F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AA9C9DD-BBFB-DDB2-6DCB-4A54CF21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1054F9-1007-118E-9848-99D26A76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69E94A-8667-DE7B-0B6B-821688245B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9717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performing a search within the collection discovery: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 the new Primo VE NDE the search looks for objects in the current collection </a:t>
            </a:r>
            <a:r>
              <a:rPr lang="en-US" sz="1800" b="1" dirty="0"/>
              <a:t>and also in subcollections of the current collection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Previously in Primo VE the search looked </a:t>
            </a:r>
            <a:r>
              <a:rPr lang="en-US" sz="1800" b="1" dirty="0"/>
              <a:t>only for objects in the current collection</a:t>
            </a:r>
            <a:r>
              <a:rPr lang="en-US" sz="1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For example</a:t>
            </a:r>
            <a:r>
              <a:rPr lang="en-US" dirty="0"/>
              <a:t> inside collection "Flowers of Israel" there is a subcollection "Flowers of Israel Bulbs"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Inside subcollection "Flowers of Israel Bulbs " there is an object "</a:t>
            </a:r>
            <a:r>
              <a:rPr lang="en-US" sz="1800" dirty="0" err="1"/>
              <a:t>Sternbergia</a:t>
            </a:r>
            <a:r>
              <a:rPr lang="en-US" sz="1800" dirty="0"/>
              <a:t>, </a:t>
            </a:r>
            <a:r>
              <a:rPr lang="en-US" sz="1800" dirty="0" err="1"/>
              <a:t>Sternbergia</a:t>
            </a:r>
            <a:r>
              <a:rPr lang="en-US" sz="1800" dirty="0"/>
              <a:t> </a:t>
            </a:r>
            <a:r>
              <a:rPr lang="en-US" sz="1800" dirty="0" err="1"/>
              <a:t>clusiana</a:t>
            </a:r>
            <a:r>
              <a:rPr lang="en-US" sz="1800" dirty="0"/>
              <a:t>"</a:t>
            </a:r>
          </a:p>
          <a:p>
            <a:r>
              <a:rPr lang="en-US" dirty="0"/>
              <a:t>In the </a:t>
            </a:r>
            <a:r>
              <a:rPr lang="en-US" b="1" dirty="0"/>
              <a:t>previous</a:t>
            </a:r>
            <a:r>
              <a:rPr lang="en-US" dirty="0"/>
              <a:t> Primo VE if we search for "</a:t>
            </a:r>
            <a:r>
              <a:rPr lang="en-US" dirty="0" err="1"/>
              <a:t>Sternbergia</a:t>
            </a:r>
            <a:r>
              <a:rPr lang="en-US" dirty="0"/>
              <a:t>" in the collection "Flowers of Israel" we will </a:t>
            </a:r>
            <a:r>
              <a:rPr lang="en-US" b="1" dirty="0"/>
              <a:t>not</a:t>
            </a:r>
            <a:r>
              <a:rPr lang="en-US" dirty="0"/>
              <a:t> find object "</a:t>
            </a:r>
            <a:r>
              <a:rPr lang="en-US" dirty="0" err="1"/>
              <a:t>Sternbergia</a:t>
            </a:r>
            <a:r>
              <a:rPr lang="en-US" dirty="0"/>
              <a:t>, </a:t>
            </a:r>
            <a:r>
              <a:rPr lang="en-US" dirty="0" err="1"/>
              <a:t>Sternbergia</a:t>
            </a:r>
            <a:r>
              <a:rPr lang="en-US" dirty="0"/>
              <a:t> </a:t>
            </a:r>
            <a:r>
              <a:rPr lang="en-US" dirty="0" err="1"/>
              <a:t>clusiana</a:t>
            </a:r>
            <a:r>
              <a:rPr lang="en-US" dirty="0"/>
              <a:t>" in subcollection "Flowers of Israel Bulbs"</a:t>
            </a:r>
          </a:p>
          <a:p>
            <a:r>
              <a:rPr lang="en-US" dirty="0"/>
              <a:t>In the </a:t>
            </a:r>
            <a:r>
              <a:rPr lang="en-US" b="1" dirty="0"/>
              <a:t>new</a:t>
            </a:r>
            <a:r>
              <a:rPr lang="en-US" dirty="0"/>
              <a:t> Primo VE NDE if we search for "</a:t>
            </a:r>
            <a:r>
              <a:rPr lang="en-US" dirty="0" err="1"/>
              <a:t>Sternbergia</a:t>
            </a:r>
            <a:r>
              <a:rPr lang="en-US" dirty="0"/>
              <a:t>" in the collection "Flowers of Israel" we </a:t>
            </a:r>
            <a:r>
              <a:rPr lang="en-US" b="1" dirty="0"/>
              <a:t>will</a:t>
            </a:r>
            <a:r>
              <a:rPr lang="en-US" dirty="0"/>
              <a:t> find object "</a:t>
            </a:r>
            <a:r>
              <a:rPr lang="en-US" dirty="0" err="1"/>
              <a:t>Sternbergia</a:t>
            </a:r>
            <a:r>
              <a:rPr lang="en-US" dirty="0"/>
              <a:t>, </a:t>
            </a:r>
            <a:r>
              <a:rPr lang="en-US" dirty="0" err="1"/>
              <a:t>Sternbergia</a:t>
            </a:r>
            <a:r>
              <a:rPr lang="en-US" dirty="0"/>
              <a:t> </a:t>
            </a:r>
            <a:r>
              <a:rPr lang="en-US" dirty="0" err="1"/>
              <a:t>clusiana</a:t>
            </a:r>
            <a:r>
              <a:rPr lang="en-US" dirty="0"/>
              <a:t>" in subcollection "Flowers of Israel Bulbs" (and it will include an indication of the subcollection to which it belongs)</a:t>
            </a:r>
          </a:p>
          <a:p>
            <a:endParaRPr lang="en-US" dirty="0"/>
          </a:p>
          <a:p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36C81-9BFD-9D2F-298B-DAB0A5826CA7}"/>
              </a:ext>
            </a:extLst>
          </p:cNvPr>
          <p:cNvSpPr txBox="1"/>
          <p:nvPr/>
        </p:nvSpPr>
        <p:spPr>
          <a:xfrm>
            <a:off x="8717150" y="923859"/>
            <a:ext cx="3120788" cy="538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Search inside the hierarchy of the collections</a:t>
            </a:r>
          </a:p>
        </p:txBody>
      </p:sp>
    </p:spTree>
    <p:extLst>
      <p:ext uri="{BB962C8B-B14F-4D97-AF65-F5344CB8AC3E}">
        <p14:creationId xmlns:p14="http://schemas.microsoft.com/office/powerpoint/2010/main" val="12902735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9C7F3-0AAD-9BC6-BCAD-95A5BB55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17994-1468-C86B-911A-9CC3E21E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434" y="992200"/>
            <a:ext cx="7978332" cy="5463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C9DE0BB-3E19-2B91-9778-D83C1F14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2DCD4-5688-D0AD-022B-5445DEA4C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77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841EA-8BA6-DBE9-BD35-0C77EF00AE46}"/>
              </a:ext>
            </a:extLst>
          </p:cNvPr>
          <p:cNvSpPr txBox="1"/>
          <p:nvPr/>
        </p:nvSpPr>
        <p:spPr>
          <a:xfrm>
            <a:off x="8821915" y="1551729"/>
            <a:ext cx="3120788" cy="7877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Inside collection "Flowers of Israel" there is a subcollection "Flowers of Israel Bulbs"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4C161-B914-C6AE-BECE-A214A952C477}"/>
              </a:ext>
            </a:extLst>
          </p:cNvPr>
          <p:cNvSpPr/>
          <p:nvPr/>
        </p:nvSpPr>
        <p:spPr>
          <a:xfrm>
            <a:off x="2517569" y="1781299"/>
            <a:ext cx="1282535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B2F44-0195-CCD5-AF67-B4524BE7F8F6}"/>
              </a:ext>
            </a:extLst>
          </p:cNvPr>
          <p:cNvSpPr/>
          <p:nvPr/>
        </p:nvSpPr>
        <p:spPr>
          <a:xfrm>
            <a:off x="4180114" y="3123210"/>
            <a:ext cx="1448790" cy="1638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8A588-9670-9DE7-7B58-967EC517D2AF}"/>
              </a:ext>
            </a:extLst>
          </p:cNvPr>
          <p:cNvSpPr/>
          <p:nvPr/>
        </p:nvSpPr>
        <p:spPr>
          <a:xfrm>
            <a:off x="4180114" y="4096987"/>
            <a:ext cx="890650" cy="2137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395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147CB-9D08-86FF-C77B-314A17CD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CFD683-248D-C00D-58B6-422A1A0AC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79" y="989579"/>
            <a:ext cx="7706620" cy="5499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EAC101-D079-845B-F4E6-916D726E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5D112E-3B00-562B-5F2F-C64EC1F1D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78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292375-A634-5E0A-F027-CF99062DE74B}"/>
              </a:ext>
            </a:extLst>
          </p:cNvPr>
          <p:cNvSpPr txBox="1"/>
          <p:nvPr/>
        </p:nvSpPr>
        <p:spPr>
          <a:xfrm>
            <a:off x="8821915" y="1551729"/>
            <a:ext cx="3120788" cy="977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subcollection "Flowers of Israel Bulbs " there is an object "</a:t>
            </a:r>
            <a:r>
              <a:rPr lang="en-US" sz="1400" dirty="0" err="1"/>
              <a:t>Sternbergia</a:t>
            </a:r>
            <a:r>
              <a:rPr lang="en-US" sz="1400" dirty="0"/>
              <a:t>, </a:t>
            </a:r>
            <a:r>
              <a:rPr lang="en-US" sz="1400" dirty="0" err="1"/>
              <a:t>Sternbergia</a:t>
            </a:r>
            <a:r>
              <a:rPr lang="en-US" sz="1400" dirty="0"/>
              <a:t> </a:t>
            </a:r>
            <a:r>
              <a:rPr lang="en-US" sz="1400" dirty="0" err="1"/>
              <a:t>clusiana</a:t>
            </a:r>
            <a:r>
              <a:rPr lang="en-US" sz="1400" dirty="0"/>
              <a:t>"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3DC8A-9618-1FBE-8288-D089D2B0213E}"/>
              </a:ext>
            </a:extLst>
          </p:cNvPr>
          <p:cNvSpPr/>
          <p:nvPr/>
        </p:nvSpPr>
        <p:spPr>
          <a:xfrm>
            <a:off x="2681318" y="1719954"/>
            <a:ext cx="1558174" cy="3344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6677B-2F85-F6BA-B058-5C27B11F7C34}"/>
              </a:ext>
            </a:extLst>
          </p:cNvPr>
          <p:cNvSpPr/>
          <p:nvPr/>
        </p:nvSpPr>
        <p:spPr>
          <a:xfrm>
            <a:off x="8762161" y="3091594"/>
            <a:ext cx="1448790" cy="1638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404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F74FA-6B7C-0A49-9C89-17D56F5B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E6A84-BBA6-504F-0B46-5EDE15D0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766887"/>
            <a:ext cx="8829675" cy="3324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76B91FC-2E93-43A1-8391-E83BCBE9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AE7316-45D3-4B68-8B14-4A44D4A61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79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9F3AF-829C-3DB9-0A91-A50AD2DA4657}"/>
              </a:ext>
            </a:extLst>
          </p:cNvPr>
          <p:cNvSpPr txBox="1"/>
          <p:nvPr/>
        </p:nvSpPr>
        <p:spPr>
          <a:xfrm>
            <a:off x="8821915" y="1551729"/>
            <a:ext cx="3120788" cy="16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the </a:t>
            </a:r>
            <a:r>
              <a:rPr lang="en-US" sz="1400" b="1" dirty="0"/>
              <a:t>previous</a:t>
            </a:r>
            <a:r>
              <a:rPr lang="en-US" sz="1400" dirty="0"/>
              <a:t> Primo VE if we search for "</a:t>
            </a:r>
            <a:r>
              <a:rPr lang="en-US" sz="1400" dirty="0" err="1"/>
              <a:t>Sternbergia</a:t>
            </a:r>
            <a:r>
              <a:rPr lang="en-US" sz="1400" dirty="0"/>
              <a:t>" in the collection "Flowers of Israel" we will </a:t>
            </a:r>
            <a:r>
              <a:rPr lang="en-US" sz="1400" b="1" dirty="0"/>
              <a:t>not</a:t>
            </a:r>
            <a:r>
              <a:rPr lang="en-US" sz="1400" dirty="0"/>
              <a:t> find object "</a:t>
            </a:r>
            <a:r>
              <a:rPr lang="en-US" sz="1400" dirty="0" err="1"/>
              <a:t>Sternbergia</a:t>
            </a:r>
            <a:r>
              <a:rPr lang="en-US" sz="1400" dirty="0"/>
              <a:t>, </a:t>
            </a:r>
            <a:r>
              <a:rPr lang="en-US" sz="1400" dirty="0" err="1"/>
              <a:t>Sternbergia</a:t>
            </a:r>
            <a:r>
              <a:rPr lang="en-US" sz="1400" dirty="0"/>
              <a:t> </a:t>
            </a:r>
            <a:r>
              <a:rPr lang="en-US" sz="1400" dirty="0" err="1"/>
              <a:t>clusiana</a:t>
            </a:r>
            <a:r>
              <a:rPr lang="en-US" sz="1400" dirty="0"/>
              <a:t>" in subcollection "Flowers of Israel Bulbs"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E642E-336A-7E29-370B-DC7351ED1374}"/>
              </a:ext>
            </a:extLst>
          </p:cNvPr>
          <p:cNvSpPr/>
          <p:nvPr/>
        </p:nvSpPr>
        <p:spPr>
          <a:xfrm>
            <a:off x="1992548" y="2479976"/>
            <a:ext cx="2187565" cy="358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6019C-D0BF-B100-6CD2-733DA846142F}"/>
              </a:ext>
            </a:extLst>
          </p:cNvPr>
          <p:cNvSpPr/>
          <p:nvPr/>
        </p:nvSpPr>
        <p:spPr>
          <a:xfrm>
            <a:off x="1978843" y="3551294"/>
            <a:ext cx="2046891" cy="375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374136-536E-460A-49F4-B037841A97CA}"/>
              </a:ext>
            </a:extLst>
          </p:cNvPr>
          <p:cNvSpPr/>
          <p:nvPr/>
        </p:nvSpPr>
        <p:spPr>
          <a:xfrm>
            <a:off x="1992548" y="4264384"/>
            <a:ext cx="905031" cy="375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253A0-9117-7EDE-DD3F-78D217C93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FF1090-EAA1-9C61-B683-E31A174A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075"/>
            <a:ext cx="12192000" cy="3013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878367C-61FB-9DB6-4F29-083B28B9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Next Discovery Experience 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5C65FB-E8CF-7E46-27CF-9367C1A77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9FACAA-C5BF-6269-9333-4B0719D1CA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761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new Primo VE NDE View will be available and fully functional.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6665DB-009D-1D1E-2CEE-661A1393E2E8}"/>
              </a:ext>
            </a:extLst>
          </p:cNvPr>
          <p:cNvSpPr/>
          <p:nvPr/>
        </p:nvSpPr>
        <p:spPr>
          <a:xfrm>
            <a:off x="10796790" y="4611830"/>
            <a:ext cx="774499" cy="257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50F6E7-8CA0-0675-A189-6EC76C5981C4}"/>
              </a:ext>
            </a:extLst>
          </p:cNvPr>
          <p:cNvCxnSpPr>
            <a:cxnSpLocks/>
          </p:cNvCxnSpPr>
          <p:nvPr/>
        </p:nvCxnSpPr>
        <p:spPr>
          <a:xfrm>
            <a:off x="9314121" y="4611830"/>
            <a:ext cx="1472036" cy="901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1B56B92-43A9-76B2-11DF-FCC92F546113}"/>
              </a:ext>
            </a:extLst>
          </p:cNvPr>
          <p:cNvSpPr/>
          <p:nvPr/>
        </p:nvSpPr>
        <p:spPr>
          <a:xfrm>
            <a:off x="11571293" y="2803767"/>
            <a:ext cx="507294" cy="395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F19D4-5534-D2F5-19C4-8B89A9FA0A1E}"/>
              </a:ext>
            </a:extLst>
          </p:cNvPr>
          <p:cNvSpPr txBox="1"/>
          <p:nvPr/>
        </p:nvSpPr>
        <p:spPr>
          <a:xfrm>
            <a:off x="7092687" y="4295555"/>
            <a:ext cx="2221434" cy="7549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Choose action item "Go to View" to see the Primo VE NDE View</a:t>
            </a:r>
          </a:p>
        </p:txBody>
      </p:sp>
    </p:spTree>
    <p:extLst>
      <p:ext uri="{BB962C8B-B14F-4D97-AF65-F5344CB8AC3E}">
        <p14:creationId xmlns:p14="http://schemas.microsoft.com/office/powerpoint/2010/main" val="39785281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8514-D291-7078-F2C1-217152F0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B452A7-5F1D-0953-3D75-FC4D53E1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42" y="998478"/>
            <a:ext cx="10572750" cy="5457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434342-A124-0938-D2A6-F04FFFC2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Collection Discovery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87090B-342C-A26F-0CA2-8AC66050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4001E-2A0A-FAA8-B5B8-0874DEFC78C9}"/>
              </a:ext>
            </a:extLst>
          </p:cNvPr>
          <p:cNvSpPr txBox="1"/>
          <p:nvPr/>
        </p:nvSpPr>
        <p:spPr>
          <a:xfrm>
            <a:off x="8821915" y="1551729"/>
            <a:ext cx="3120788" cy="16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the </a:t>
            </a:r>
            <a:r>
              <a:rPr lang="en-US" sz="1400" b="1" dirty="0"/>
              <a:t>new</a:t>
            </a:r>
            <a:r>
              <a:rPr lang="en-US" sz="1400" dirty="0"/>
              <a:t> Primo VE NDE if we search for "</a:t>
            </a:r>
            <a:r>
              <a:rPr lang="en-US" sz="1400" dirty="0" err="1"/>
              <a:t>Sternbergia</a:t>
            </a:r>
            <a:r>
              <a:rPr lang="en-US" sz="1400" dirty="0"/>
              <a:t>" in the collection "Flowers of Israel" we </a:t>
            </a:r>
            <a:r>
              <a:rPr lang="en-US" sz="1400" b="1" dirty="0"/>
              <a:t>will</a:t>
            </a:r>
            <a:r>
              <a:rPr lang="en-US" sz="1400" dirty="0"/>
              <a:t> find object "</a:t>
            </a:r>
            <a:r>
              <a:rPr lang="en-US" sz="1400" dirty="0" err="1"/>
              <a:t>Sternbergia</a:t>
            </a:r>
            <a:r>
              <a:rPr lang="en-US" sz="1400" dirty="0"/>
              <a:t>, </a:t>
            </a:r>
            <a:r>
              <a:rPr lang="en-US" sz="1400" dirty="0" err="1"/>
              <a:t>Sternbergia</a:t>
            </a:r>
            <a:r>
              <a:rPr lang="en-US" sz="1400" dirty="0"/>
              <a:t> </a:t>
            </a:r>
            <a:r>
              <a:rPr lang="en-US" sz="1400" dirty="0" err="1"/>
              <a:t>clusiana</a:t>
            </a:r>
            <a:r>
              <a:rPr lang="en-US" sz="1400" dirty="0"/>
              <a:t>" in subcollection "Flowers of Israel Bulbs"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C6DAA-009D-C568-705D-D73EBF504BDE}"/>
              </a:ext>
            </a:extLst>
          </p:cNvPr>
          <p:cNvSpPr/>
          <p:nvPr/>
        </p:nvSpPr>
        <p:spPr>
          <a:xfrm>
            <a:off x="1182522" y="2095772"/>
            <a:ext cx="1620056" cy="375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CA486-87A4-B8B5-3627-06BF1AAD2901}"/>
              </a:ext>
            </a:extLst>
          </p:cNvPr>
          <p:cNvSpPr/>
          <p:nvPr/>
        </p:nvSpPr>
        <p:spPr>
          <a:xfrm>
            <a:off x="6713141" y="3316561"/>
            <a:ext cx="2276480" cy="350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4AD7A-E075-0168-DA82-FDD3F8DA7C64}"/>
              </a:ext>
            </a:extLst>
          </p:cNvPr>
          <p:cNvSpPr/>
          <p:nvPr/>
        </p:nvSpPr>
        <p:spPr>
          <a:xfrm>
            <a:off x="3465088" y="5911847"/>
            <a:ext cx="1534424" cy="2633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CC08B-B6DB-04CD-B718-27D4B84B3801}"/>
              </a:ext>
            </a:extLst>
          </p:cNvPr>
          <p:cNvSpPr/>
          <p:nvPr/>
        </p:nvSpPr>
        <p:spPr>
          <a:xfrm>
            <a:off x="3360717" y="4063659"/>
            <a:ext cx="1816925" cy="2284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D3147-9CF1-0FBF-4DA1-1F419BC75DE8}"/>
              </a:ext>
            </a:extLst>
          </p:cNvPr>
          <p:cNvSpPr txBox="1"/>
          <p:nvPr/>
        </p:nvSpPr>
        <p:spPr>
          <a:xfrm>
            <a:off x="6553728" y="4667772"/>
            <a:ext cx="3120788" cy="8408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 include an indication of the subcollection to which it belongs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ADB167-3EA9-EC9F-4763-5AFFF1757FDA}"/>
              </a:ext>
            </a:extLst>
          </p:cNvPr>
          <p:cNvCxnSpPr>
            <a:stCxn id="11" idx="1"/>
          </p:cNvCxnSpPr>
          <p:nvPr/>
        </p:nvCxnSpPr>
        <p:spPr>
          <a:xfrm flipH="1">
            <a:off x="4999512" y="5088190"/>
            <a:ext cx="1554216" cy="8973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7701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81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8B293-8EA7-52E9-09A9-8F9565756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E16B17-CD2B-DE4D-042D-3AF6AB88E1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Enhanced User Area and User Area Menu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7D8EF-5830-2CF7-9ED4-E5861B07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A5900-08F9-8BAF-C1ED-3E5F17027A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17671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4162</TotalTime>
  <Words>2456</Words>
  <Application>Microsoft Office PowerPoint</Application>
  <PresentationFormat>Widescreen</PresentationFormat>
  <Paragraphs>341</Paragraphs>
  <Slides>81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The Next Discovery Experience – Live Demo</vt:lpstr>
      <vt:lpstr>PowerPoint Presentation</vt:lpstr>
      <vt:lpstr>Testing the Next Discovery Experience </vt:lpstr>
      <vt:lpstr>Testing the Next Discovery Experience </vt:lpstr>
      <vt:lpstr>Testing the Next Discovery Experience </vt:lpstr>
      <vt:lpstr>PowerPoint Presentation</vt:lpstr>
      <vt:lpstr>Enhanced User Area and User Area Menu</vt:lpstr>
      <vt:lpstr>Enhanced User Area and User Area Menu</vt:lpstr>
      <vt:lpstr>Enhanced User Area and User Area Menu</vt:lpstr>
      <vt:lpstr>PowerPoint Presentation</vt:lpstr>
      <vt:lpstr>Language Drop Down Menu</vt:lpstr>
      <vt:lpstr>Language Drop Down Menu</vt:lpstr>
      <vt:lpstr>PowerPoint Presentation</vt:lpstr>
      <vt:lpstr>Search Area</vt:lpstr>
      <vt:lpstr>Search Area</vt:lpstr>
      <vt:lpstr>Search Area</vt:lpstr>
      <vt:lpstr>Search Area</vt:lpstr>
      <vt:lpstr>Search Area</vt:lpstr>
      <vt:lpstr>PowerPoint Presentation</vt:lpstr>
      <vt:lpstr>Advanced Search</vt:lpstr>
      <vt:lpstr>Advanced Search</vt:lpstr>
      <vt:lpstr>Advanced Search</vt:lpstr>
      <vt:lpstr>Advanced Search</vt:lpstr>
      <vt:lpstr>Advanced Search</vt:lpstr>
      <vt:lpstr>PowerPoint Presentation</vt:lpstr>
      <vt:lpstr>Resource Types Filter Bar </vt:lpstr>
      <vt:lpstr>Resource Types Filter Bar </vt:lpstr>
      <vt:lpstr>Resource Types Filter Bar </vt:lpstr>
      <vt:lpstr>PowerPoint Presentation</vt:lpstr>
      <vt:lpstr>Facets and Filters</vt:lpstr>
      <vt:lpstr>Facets and Filters</vt:lpstr>
      <vt:lpstr>Facets and Filters</vt:lpstr>
      <vt:lpstr>Facets and Filters</vt:lpstr>
      <vt:lpstr>PowerPoint Presentation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Brief Record Display and Record Actions </vt:lpstr>
      <vt:lpstr>PowerPoint Presentation</vt:lpstr>
      <vt:lpstr>Full Record Display</vt:lpstr>
      <vt:lpstr>Full Record Display</vt:lpstr>
      <vt:lpstr>Full Record Display</vt:lpstr>
      <vt:lpstr>Full Record Display</vt:lpstr>
      <vt:lpstr>Full Record Display</vt:lpstr>
      <vt:lpstr>PowerPoint Presentation</vt:lpstr>
      <vt:lpstr>Request Forms</vt:lpstr>
      <vt:lpstr>Request Forms</vt:lpstr>
      <vt:lpstr>Request Forms</vt:lpstr>
      <vt:lpstr>PowerPoint Presentation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Collection Discovery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2</cp:revision>
  <dcterms:created xsi:type="dcterms:W3CDTF">2023-07-24T19:21:55Z</dcterms:created>
  <dcterms:modified xsi:type="dcterms:W3CDTF">2026-03-15T12:47:40Z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